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al Unicode" panose="020B0604020202020204" charset="-128"/>
      <p:regular r:id="rId13"/>
    </p:embeddedFont>
    <p:embeddedFont>
      <p:font typeface="Arial Unicode Bold" panose="020B0604020202020204" charset="-128"/>
      <p:regular r:id="rId14"/>
    </p:embeddedFont>
    <p:embeddedFont>
      <p:font typeface="DejaVu Serif Bold" panose="020B0604020202020204" charset="0"/>
      <p:regular r:id="rId15"/>
    </p:embeddedFont>
    <p:embeddedFont>
      <p:font typeface="Fraunces" panose="020B0604020202020204" charset="0"/>
      <p:regular r:id="rId16"/>
    </p:embeddedFont>
    <p:embeddedFont>
      <p:font typeface="Fraunces Italics" panose="020B0604020202020204" charset="0"/>
      <p:regular r:id="rId17"/>
    </p:embeddedFont>
    <p:embeddedFont>
      <p:font typeface="Montserrat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394"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4748651" y="3234884"/>
            <a:ext cx="12625598" cy="12625598"/>
          </a:xfrm>
          <a:custGeom>
            <a:avLst/>
            <a:gdLst/>
            <a:ahLst/>
            <a:cxnLst/>
            <a:rect l="l" t="t" r="r" b="b"/>
            <a:pathLst>
              <a:path w="12625598" h="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48651" y="3234884"/>
            <a:ext cx="12625598" cy="12625598"/>
          </a:xfrm>
          <a:custGeom>
            <a:avLst/>
            <a:gdLst/>
            <a:ahLst/>
            <a:cxnLst/>
            <a:rect l="l" t="t" r="r" b="b"/>
            <a:pathLst>
              <a:path w="12625598" h="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152272" y="-5807257"/>
            <a:ext cx="12625598" cy="12625598"/>
          </a:xfrm>
          <a:custGeom>
            <a:avLst/>
            <a:gdLst/>
            <a:ahLst/>
            <a:cxnLst/>
            <a:rect l="l" t="t" r="r" b="b"/>
            <a:pathLst>
              <a:path w="12625598" h="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1152272" y="-5807257"/>
            <a:ext cx="12625598" cy="12625598"/>
          </a:xfrm>
          <a:custGeom>
            <a:avLst/>
            <a:gdLst/>
            <a:ahLst/>
            <a:cxnLst/>
            <a:rect l="l" t="t" r="r" b="b"/>
            <a:pathLst>
              <a:path w="12625598" h="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762861" y="7255463"/>
            <a:ext cx="4584441" cy="458444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76502">
            <a:off x="15172850" y="-1786679"/>
            <a:ext cx="4584441" cy="45844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0098CF">
                      <a:alpha val="100000"/>
                    </a:srgbClr>
                  </a:gs>
                  <a:gs pos="50000">
                    <a:srgbClr val="6171BB">
                      <a:alpha val="100000"/>
                    </a:srgbClr>
                  </a:gs>
                  <a:gs pos="100000">
                    <a:srgbClr val="E6EBFF">
                      <a:alpha val="100000"/>
                    </a:srgbClr>
                  </a:gs>
                </a:gsLst>
                <a:lin ang="0"/>
              </a:grad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a:off x="10767060" y="8794622"/>
            <a:ext cx="6492240" cy="0"/>
          </a:xfrm>
          <a:prstGeom prst="line">
            <a:avLst/>
          </a:prstGeom>
          <a:ln w="95250" cap="flat">
            <a:gradFill>
              <a:gsLst>
                <a:gs pos="0">
                  <a:srgbClr val="ED47E6">
                    <a:alpha val="100000"/>
                  </a:srgbClr>
                </a:gs>
                <a:gs pos="50000">
                  <a:srgbClr val="FD5EA5">
                    <a:alpha val="100000"/>
                  </a:srgbClr>
                </a:gs>
                <a:gs pos="100000">
                  <a:srgbClr val="FFAED2">
                    <a:alpha val="100000"/>
                  </a:srgbClr>
                </a:gs>
              </a:gsLst>
              <a:lin ang="0"/>
            </a:gradFill>
            <a:prstDash val="solid"/>
            <a:headEnd type="none" w="sm" len="sm"/>
            <a:tailEnd type="none" w="sm" len="sm"/>
          </a:ln>
        </p:spPr>
        <p:txBody>
          <a:bodyPr/>
          <a:lstStyle/>
          <a:p>
            <a:endParaRPr lang="en-US"/>
          </a:p>
        </p:txBody>
      </p:sp>
      <p:sp>
        <p:nvSpPr>
          <p:cNvPr id="13" name="TextBox 13"/>
          <p:cNvSpPr txBox="1"/>
          <p:nvPr/>
        </p:nvSpPr>
        <p:spPr>
          <a:xfrm>
            <a:off x="1843177" y="3782014"/>
            <a:ext cx="14601647" cy="3435349"/>
          </a:xfrm>
          <a:prstGeom prst="rect">
            <a:avLst/>
          </a:prstGeom>
        </p:spPr>
        <p:txBody>
          <a:bodyPr lIns="0" tIns="0" rIns="0" bIns="0" rtlCol="0" anchor="t">
            <a:spAutoFit/>
          </a:bodyPr>
          <a:lstStyle/>
          <a:p>
            <a:pPr algn="l">
              <a:lnSpc>
                <a:spcPts val="8799"/>
              </a:lnSpc>
            </a:pPr>
            <a:r>
              <a:rPr lang="en-US" sz="9999" b="1" spc="-629">
                <a:solidFill>
                  <a:srgbClr val="FFFFFF"/>
                </a:solidFill>
                <a:latin typeface="Arial Unicode Bold"/>
                <a:ea typeface="Arial Unicode Bold"/>
                <a:cs typeface="Arial Unicode Bold"/>
                <a:sym typeface="Arial Unicode Bold"/>
              </a:rPr>
              <a:t>Prediction interval competition II: House price</a:t>
            </a:r>
          </a:p>
          <a:p>
            <a:pPr algn="l">
              <a:lnSpc>
                <a:spcPts val="8799"/>
              </a:lnSpc>
            </a:pPr>
            <a:endParaRPr lang="en-US" sz="9999" b="1" spc="-629">
              <a:solidFill>
                <a:srgbClr val="FFFFFF"/>
              </a:solidFill>
              <a:latin typeface="Arial Unicode Bold"/>
              <a:ea typeface="Arial Unicode Bold"/>
              <a:cs typeface="Arial Unicode Bold"/>
              <a:sym typeface="Arial Unicode Bold"/>
            </a:endParaRPr>
          </a:p>
        </p:txBody>
      </p:sp>
      <p:sp>
        <p:nvSpPr>
          <p:cNvPr id="14" name="TextBox 14"/>
          <p:cNvSpPr txBox="1"/>
          <p:nvPr/>
        </p:nvSpPr>
        <p:spPr>
          <a:xfrm>
            <a:off x="1529360" y="1705785"/>
            <a:ext cx="5523118" cy="418592"/>
          </a:xfrm>
          <a:prstGeom prst="rect">
            <a:avLst/>
          </a:prstGeom>
        </p:spPr>
        <p:txBody>
          <a:bodyPr lIns="0" tIns="0" rIns="0" bIns="0" rtlCol="0" anchor="t">
            <a:spAutoFit/>
          </a:bodyPr>
          <a:lstStyle/>
          <a:p>
            <a:pPr algn="l">
              <a:lnSpc>
                <a:spcPts val="3082"/>
              </a:lnSpc>
            </a:pPr>
            <a:r>
              <a:rPr lang="en-US" sz="3503" spc="101">
                <a:solidFill>
                  <a:srgbClr val="FFFFFF"/>
                </a:solidFill>
                <a:latin typeface="Arial Unicode"/>
                <a:ea typeface="Arial Unicode"/>
                <a:cs typeface="Arial Unicode"/>
                <a:sym typeface="Arial Unicode"/>
              </a:rPr>
              <a:t>ĐỒ ÁN</a:t>
            </a:r>
          </a:p>
        </p:txBody>
      </p:sp>
      <p:sp>
        <p:nvSpPr>
          <p:cNvPr id="15" name="TextBox 15"/>
          <p:cNvSpPr txBox="1"/>
          <p:nvPr/>
        </p:nvSpPr>
        <p:spPr>
          <a:xfrm>
            <a:off x="11736182" y="8975597"/>
            <a:ext cx="5523118" cy="360173"/>
          </a:xfrm>
          <a:prstGeom prst="rect">
            <a:avLst/>
          </a:prstGeom>
        </p:spPr>
        <p:txBody>
          <a:bodyPr lIns="0" tIns="0" rIns="0" bIns="0" rtlCol="0" anchor="t">
            <a:spAutoFit/>
          </a:bodyPr>
          <a:lstStyle/>
          <a:p>
            <a:pPr algn="r">
              <a:lnSpc>
                <a:spcPts val="2642"/>
              </a:lnSpc>
            </a:pPr>
            <a:r>
              <a:rPr lang="en-US" sz="3003" spc="87">
                <a:solidFill>
                  <a:srgbClr val="FFFFFF"/>
                </a:solidFill>
                <a:latin typeface="Arial Unicode"/>
                <a:ea typeface="Arial Unicode"/>
                <a:cs typeface="Arial Unicode"/>
                <a:sym typeface="Arial Unicode"/>
              </a:rPr>
              <a:t>fit@hcmus </a:t>
            </a:r>
          </a:p>
        </p:txBody>
      </p:sp>
      <p:sp>
        <p:nvSpPr>
          <p:cNvPr id="16" name="TextBox 16"/>
          <p:cNvSpPr txBox="1"/>
          <p:nvPr/>
        </p:nvSpPr>
        <p:spPr>
          <a:xfrm>
            <a:off x="12106834" y="8027179"/>
            <a:ext cx="5152466" cy="382997"/>
          </a:xfrm>
          <a:prstGeom prst="rect">
            <a:avLst/>
          </a:prstGeom>
        </p:spPr>
        <p:txBody>
          <a:bodyPr lIns="0" tIns="0" rIns="0" bIns="0" rtlCol="0" anchor="t">
            <a:spAutoFit/>
          </a:bodyPr>
          <a:lstStyle/>
          <a:p>
            <a:pPr algn="r">
              <a:lnSpc>
                <a:spcPts val="2913"/>
              </a:lnSpc>
            </a:pPr>
            <a:r>
              <a:rPr lang="en-US" sz="3003">
                <a:solidFill>
                  <a:srgbClr val="FFFFFF"/>
                </a:solidFill>
                <a:latin typeface="Arial Unicode"/>
                <a:ea typeface="Arial Unicode"/>
                <a:cs typeface="Arial Unicode"/>
                <a:sym typeface="Arial Unicode"/>
              </a:rPr>
              <a:t>Phân tích dữ liệu thông minh</a:t>
            </a:r>
          </a:p>
        </p:txBody>
      </p:sp>
      <p:sp>
        <p:nvSpPr>
          <p:cNvPr id="17" name="TextBox 17"/>
          <p:cNvSpPr txBox="1"/>
          <p:nvPr/>
        </p:nvSpPr>
        <p:spPr>
          <a:xfrm>
            <a:off x="325608" y="9661983"/>
            <a:ext cx="5523118" cy="418592"/>
          </a:xfrm>
          <a:prstGeom prst="rect">
            <a:avLst/>
          </a:prstGeom>
        </p:spPr>
        <p:txBody>
          <a:bodyPr lIns="0" tIns="0" rIns="0" bIns="0" rtlCol="0" anchor="t">
            <a:spAutoFit/>
          </a:bodyPr>
          <a:lstStyle/>
          <a:p>
            <a:pPr algn="l">
              <a:lnSpc>
                <a:spcPts val="3082"/>
              </a:lnSpc>
            </a:pPr>
            <a:r>
              <a:rPr lang="en-US" sz="3503" spc="101">
                <a:solidFill>
                  <a:srgbClr val="FFFFFF"/>
                </a:solidFill>
                <a:latin typeface="Arial Unicode"/>
                <a:ea typeface="Arial Unicode"/>
                <a:cs typeface="Arial Unicode"/>
                <a:sym typeface="Arial Unicode"/>
              </a:rPr>
              <a:t>Nhóm: Delay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grpSp>
        <p:nvGrpSpPr>
          <p:cNvPr id="2" name="Group 2"/>
          <p:cNvGrpSpPr/>
          <p:nvPr/>
        </p:nvGrpSpPr>
        <p:grpSpPr>
          <a:xfrm>
            <a:off x="12915522" y="286818"/>
            <a:ext cx="13652663" cy="1365266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49678" y="1902934"/>
            <a:ext cx="9583198" cy="958319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7467212">
            <a:off x="7453032" y="3270163"/>
            <a:ext cx="16756192" cy="16756192"/>
          </a:xfrm>
          <a:custGeom>
            <a:avLst/>
            <a:gdLst/>
            <a:ahLst/>
            <a:cxnLst/>
            <a:rect l="l" t="t" r="r" b="b"/>
            <a:pathLst>
              <a:path w="16756192" h="16756192">
                <a:moveTo>
                  <a:pt x="0" y="0"/>
                </a:moveTo>
                <a:lnTo>
                  <a:pt x="16756191" y="0"/>
                </a:lnTo>
                <a:lnTo>
                  <a:pt x="16756191"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0128747" y="4142735"/>
            <a:ext cx="7627445" cy="3308929"/>
          </a:xfrm>
          <a:custGeom>
            <a:avLst/>
            <a:gdLst/>
            <a:ahLst/>
            <a:cxnLst/>
            <a:rect l="l" t="t" r="r" b="b"/>
            <a:pathLst>
              <a:path w="7627445" h="3308929">
                <a:moveTo>
                  <a:pt x="0" y="0"/>
                </a:moveTo>
                <a:lnTo>
                  <a:pt x="7627445" y="0"/>
                </a:lnTo>
                <a:lnTo>
                  <a:pt x="7627445" y="3308929"/>
                </a:lnTo>
                <a:lnTo>
                  <a:pt x="0" y="3308929"/>
                </a:lnTo>
                <a:lnTo>
                  <a:pt x="0" y="0"/>
                </a:lnTo>
                <a:close/>
              </a:path>
            </a:pathLst>
          </a:custGeom>
          <a:blipFill>
            <a:blip r:embed="rId4"/>
            <a:stretch>
              <a:fillRect r="-5876"/>
            </a:stretch>
          </a:blipFill>
        </p:spPr>
        <p:txBody>
          <a:bodyPr/>
          <a:lstStyle/>
          <a:p>
            <a:endParaRPr lang="en-US"/>
          </a:p>
        </p:txBody>
      </p:sp>
      <p:sp>
        <p:nvSpPr>
          <p:cNvPr id="10" name="TextBox 10"/>
          <p:cNvSpPr txBox="1"/>
          <p:nvPr/>
        </p:nvSpPr>
        <p:spPr>
          <a:xfrm>
            <a:off x="1063525" y="4104635"/>
            <a:ext cx="8471468" cy="4191113"/>
          </a:xfrm>
          <a:prstGeom prst="rect">
            <a:avLst/>
          </a:prstGeom>
        </p:spPr>
        <p:txBody>
          <a:bodyPr lIns="0" tIns="0" rIns="0" bIns="0" rtlCol="0" anchor="t">
            <a:spAutoFit/>
          </a:bodyPr>
          <a:lstStyle/>
          <a:p>
            <a:pPr algn="just">
              <a:lnSpc>
                <a:spcPts val="4209"/>
              </a:lnSpc>
            </a:pPr>
            <a:r>
              <a:rPr lang="en-US" sz="3237">
                <a:solidFill>
                  <a:srgbClr val="FFFFFF"/>
                </a:solidFill>
                <a:latin typeface="Fraunces"/>
                <a:ea typeface="Fraunces"/>
                <a:cs typeface="Fraunces"/>
                <a:sym typeface="Fraunces"/>
              </a:rPr>
              <a:t>✅ Mô hình đạt Coverage = 90% đúng yêu cầu</a:t>
            </a:r>
          </a:p>
          <a:p>
            <a:pPr algn="just">
              <a:lnSpc>
                <a:spcPts val="4209"/>
              </a:lnSpc>
            </a:pPr>
            <a:r>
              <a:rPr lang="en-US" sz="3237">
                <a:solidFill>
                  <a:srgbClr val="FFFFFF"/>
                </a:solidFill>
                <a:latin typeface="Fraunces"/>
                <a:ea typeface="Fraunces"/>
                <a:cs typeface="Fraunces"/>
                <a:sym typeface="Fraunces"/>
              </a:rPr>
              <a:t>⚠️ Khoảng dự đoán vẫn còn khá rộng (247k) → cần tối ưu thêm</a:t>
            </a:r>
          </a:p>
          <a:p>
            <a:pPr algn="just">
              <a:lnSpc>
                <a:spcPts val="4209"/>
              </a:lnSpc>
            </a:pPr>
            <a:r>
              <a:rPr lang="en-US" sz="3237">
                <a:solidFill>
                  <a:srgbClr val="FFFFFF"/>
                </a:solidFill>
                <a:latin typeface="Fraunces"/>
                <a:ea typeface="Fraunces"/>
                <a:cs typeface="Fraunces"/>
                <a:sym typeface="Fraunces"/>
              </a:rPr>
              <a:t>🧠 Winkler Score cho thấy chất lượng khoảng vẫn chưa tốt</a:t>
            </a:r>
          </a:p>
          <a:p>
            <a:pPr algn="just">
              <a:lnSpc>
                <a:spcPts val="4209"/>
              </a:lnSpc>
            </a:pPr>
            <a:r>
              <a:rPr lang="en-US" sz="3237">
                <a:solidFill>
                  <a:srgbClr val="FFFFFF"/>
                </a:solidFill>
                <a:latin typeface="Fraunces"/>
                <a:ea typeface="Fraunces"/>
                <a:cs typeface="Fraunces"/>
                <a:sym typeface="Fraunces"/>
              </a:rPr>
              <a:t> 📌 q_hat = 5863.87 là mức điều chỉnh giúp đảm bảo coverage yêu cầu</a:t>
            </a:r>
          </a:p>
        </p:txBody>
      </p:sp>
      <p:sp>
        <p:nvSpPr>
          <p:cNvPr id="11" name="TextBox 11"/>
          <p:cNvSpPr txBox="1"/>
          <p:nvPr/>
        </p:nvSpPr>
        <p:spPr>
          <a:xfrm>
            <a:off x="1447621" y="2653660"/>
            <a:ext cx="10543296" cy="688974"/>
          </a:xfrm>
          <a:prstGeom prst="rect">
            <a:avLst/>
          </a:prstGeom>
        </p:spPr>
        <p:txBody>
          <a:bodyPr lIns="0" tIns="0" rIns="0" bIns="0" rtlCol="0" anchor="t">
            <a:spAutoFit/>
          </a:bodyPr>
          <a:lstStyle/>
          <a:p>
            <a:pPr algn="l">
              <a:lnSpc>
                <a:spcPts val="5600"/>
              </a:lnSpc>
              <a:spcBef>
                <a:spcPct val="0"/>
              </a:spcBef>
            </a:pPr>
            <a:r>
              <a:rPr lang="en-US" sz="4000" b="1">
                <a:solidFill>
                  <a:srgbClr val="7B67F0"/>
                </a:solidFill>
                <a:latin typeface="DejaVu Serif Bold"/>
                <a:ea typeface="DejaVu Serif Bold"/>
                <a:cs typeface="DejaVu Serif Bold"/>
                <a:sym typeface="DejaVu Serif Bold"/>
              </a:rPr>
              <a:t>Kết quả trên tập validation</a:t>
            </a:r>
          </a:p>
        </p:txBody>
      </p:sp>
      <p:sp>
        <p:nvSpPr>
          <p:cNvPr id="12" name="TextBox 12"/>
          <p:cNvSpPr txBox="1"/>
          <p:nvPr/>
        </p:nvSpPr>
        <p:spPr>
          <a:xfrm>
            <a:off x="1663913" y="1209675"/>
            <a:ext cx="11014766" cy="729615"/>
          </a:xfrm>
          <a:prstGeom prst="rect">
            <a:avLst/>
          </a:prstGeom>
        </p:spPr>
        <p:txBody>
          <a:bodyPr lIns="0" tIns="0" rIns="0" bIns="0" rtlCol="0" anchor="t">
            <a:spAutoFit/>
          </a:bodyPr>
          <a:lstStyle/>
          <a:p>
            <a:pPr algn="l">
              <a:lnSpc>
                <a:spcPts val="5280"/>
              </a:lnSpc>
            </a:pPr>
            <a:r>
              <a:rPr lang="en-US" sz="6000" b="1" spc="-378">
                <a:solidFill>
                  <a:srgbClr val="FFFFFF"/>
                </a:solidFill>
                <a:latin typeface="DejaVu Serif Bold"/>
                <a:ea typeface="DejaVu Serif Bold"/>
                <a:cs typeface="DejaVu Serif Bold"/>
                <a:sym typeface="DejaVu Serif Bold"/>
              </a:rPr>
              <a:t>4. Đánh giá kết quả</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grpSp>
        <p:nvGrpSpPr>
          <p:cNvPr id="2" name="Group 2"/>
          <p:cNvGrpSpPr/>
          <p:nvPr/>
        </p:nvGrpSpPr>
        <p:grpSpPr>
          <a:xfrm>
            <a:off x="1550956" y="-2449544"/>
            <a:ext cx="15186088" cy="1518608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363135" y="-1637365"/>
            <a:ext cx="13561729" cy="1356172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3223252" y="5095875"/>
            <a:ext cx="6492240" cy="0"/>
          </a:xfrm>
          <a:prstGeom prst="line">
            <a:avLst/>
          </a:prstGeom>
          <a:ln w="95250" cap="flat">
            <a:gradFill>
              <a:gsLst>
                <a:gs pos="0">
                  <a:srgbClr val="ED47E6">
                    <a:alpha val="100000"/>
                  </a:srgbClr>
                </a:gs>
                <a:gs pos="50000">
                  <a:srgbClr val="FD5EA5">
                    <a:alpha val="100000"/>
                  </a:srgbClr>
                </a:gs>
                <a:gs pos="100000">
                  <a:srgbClr val="FFAED2">
                    <a:alpha val="100000"/>
                  </a:srgbClr>
                </a:gs>
              </a:gsLst>
              <a:lin ang="0"/>
            </a:gradFill>
            <a:prstDash val="solid"/>
            <a:headEnd type="none" w="sm" len="sm"/>
            <a:tailEnd type="none" w="sm" len="sm"/>
          </a:ln>
        </p:spPr>
        <p:txBody>
          <a:bodyPr/>
          <a:lstStyle/>
          <a:p>
            <a:endParaRPr lang="en-US"/>
          </a:p>
        </p:txBody>
      </p:sp>
      <p:grpSp>
        <p:nvGrpSpPr>
          <p:cNvPr id="9" name="Group 9"/>
          <p:cNvGrpSpPr/>
          <p:nvPr/>
        </p:nvGrpSpPr>
        <p:grpSpPr>
          <a:xfrm>
            <a:off x="3268988" y="-731512"/>
            <a:ext cx="11750025" cy="1175002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flipH="1">
            <a:off x="-4129105" y="5579821"/>
            <a:ext cx="6492240" cy="0"/>
          </a:xfrm>
          <a:prstGeom prst="line">
            <a:avLst/>
          </a:prstGeom>
          <a:ln w="95250" cap="flat">
            <a:gradFill>
              <a:gsLst>
                <a:gs pos="0">
                  <a:srgbClr val="0098CF">
                    <a:alpha val="100000"/>
                  </a:srgbClr>
                </a:gs>
                <a:gs pos="50000">
                  <a:srgbClr val="6171BB">
                    <a:alpha val="100000"/>
                  </a:srgbClr>
                </a:gs>
                <a:gs pos="100000">
                  <a:srgbClr val="E6EBFF">
                    <a:alpha val="100000"/>
                  </a:srgbClr>
                </a:gs>
              </a:gsLst>
              <a:lin ang="0"/>
            </a:gradFill>
            <a:prstDash val="solid"/>
            <a:headEnd type="none" w="sm" len="sm"/>
            <a:tailEnd type="none" w="sm" len="sm"/>
          </a:ln>
        </p:spPr>
        <p:txBody>
          <a:bodyPr/>
          <a:lstStyle/>
          <a:p>
            <a:endParaRPr lang="en-US"/>
          </a:p>
        </p:txBody>
      </p:sp>
      <p:sp>
        <p:nvSpPr>
          <p:cNvPr id="13" name="AutoShape 13"/>
          <p:cNvSpPr/>
          <p:nvPr/>
        </p:nvSpPr>
        <p:spPr>
          <a:xfrm flipH="1">
            <a:off x="-4903184" y="6067185"/>
            <a:ext cx="6492240" cy="0"/>
          </a:xfrm>
          <a:prstGeom prst="line">
            <a:avLst/>
          </a:prstGeom>
          <a:ln w="95250" cap="flat">
            <a:gradFill>
              <a:gsLst>
                <a:gs pos="0">
                  <a:srgbClr val="7B67F0">
                    <a:alpha val="100000"/>
                  </a:srgbClr>
                </a:gs>
                <a:gs pos="50000">
                  <a:srgbClr val="FFAFFF">
                    <a:alpha val="100000"/>
                  </a:srgbClr>
                </a:gs>
                <a:gs pos="100000">
                  <a:srgbClr val="AFEEFF">
                    <a:alpha val="100000"/>
                  </a:srgbClr>
                </a:gs>
              </a:gsLst>
              <a:lin ang="0"/>
            </a:gradFill>
            <a:prstDash val="solid"/>
            <a:headEnd type="none" w="sm" len="sm"/>
            <a:tailEnd type="none" w="sm" len="sm"/>
          </a:ln>
        </p:spPr>
        <p:txBody>
          <a:bodyPr/>
          <a:lstStyle/>
          <a:p>
            <a:endParaRPr lang="en-US"/>
          </a:p>
        </p:txBody>
      </p:sp>
      <p:sp>
        <p:nvSpPr>
          <p:cNvPr id="14" name="AutoShape 14"/>
          <p:cNvSpPr/>
          <p:nvPr/>
        </p:nvSpPr>
        <p:spPr>
          <a:xfrm>
            <a:off x="15019012" y="5048250"/>
            <a:ext cx="6492240" cy="0"/>
          </a:xfrm>
          <a:prstGeom prst="line">
            <a:avLst/>
          </a:prstGeom>
          <a:ln w="95250" cap="flat">
            <a:gradFill>
              <a:gsLst>
                <a:gs pos="0">
                  <a:srgbClr val="ED47E6">
                    <a:alpha val="100000"/>
                  </a:srgbClr>
                </a:gs>
                <a:gs pos="50000">
                  <a:srgbClr val="FD5EA5">
                    <a:alpha val="100000"/>
                  </a:srgbClr>
                </a:gs>
                <a:gs pos="100000">
                  <a:srgbClr val="FFAED2">
                    <a:alpha val="100000"/>
                  </a:srgbClr>
                </a:gs>
              </a:gsLst>
              <a:lin ang="0"/>
            </a:gradFill>
            <a:prstDash val="solid"/>
            <a:headEnd type="none" w="sm" len="sm"/>
            <a:tailEnd type="none" w="sm" len="sm"/>
          </a:ln>
        </p:spPr>
        <p:txBody>
          <a:bodyPr/>
          <a:lstStyle/>
          <a:p>
            <a:endParaRPr lang="en-US"/>
          </a:p>
        </p:txBody>
      </p:sp>
      <p:sp>
        <p:nvSpPr>
          <p:cNvPr id="15" name="AutoShape 15"/>
          <p:cNvSpPr/>
          <p:nvPr/>
        </p:nvSpPr>
        <p:spPr>
          <a:xfrm flipH="1">
            <a:off x="15905815" y="5532196"/>
            <a:ext cx="6492240" cy="0"/>
          </a:xfrm>
          <a:prstGeom prst="line">
            <a:avLst/>
          </a:prstGeom>
          <a:ln w="95250" cap="flat">
            <a:gradFill>
              <a:gsLst>
                <a:gs pos="0">
                  <a:srgbClr val="0098CF">
                    <a:alpha val="100000"/>
                  </a:srgbClr>
                </a:gs>
                <a:gs pos="50000">
                  <a:srgbClr val="6171BB">
                    <a:alpha val="100000"/>
                  </a:srgbClr>
                </a:gs>
                <a:gs pos="100000">
                  <a:srgbClr val="E6EBFF">
                    <a:alpha val="100000"/>
                  </a:srgbClr>
                </a:gs>
              </a:gsLst>
              <a:lin ang="0"/>
            </a:gradFill>
            <a:prstDash val="solid"/>
            <a:headEnd type="none" w="sm" len="sm"/>
            <a:tailEnd type="none" w="sm" len="sm"/>
          </a:ln>
        </p:spPr>
        <p:txBody>
          <a:bodyPr/>
          <a:lstStyle/>
          <a:p>
            <a:endParaRPr lang="en-US"/>
          </a:p>
        </p:txBody>
      </p:sp>
      <p:sp>
        <p:nvSpPr>
          <p:cNvPr id="16" name="AutoShape 16"/>
          <p:cNvSpPr/>
          <p:nvPr/>
        </p:nvSpPr>
        <p:spPr>
          <a:xfrm flipH="1">
            <a:off x="16670369" y="6114810"/>
            <a:ext cx="6492240" cy="0"/>
          </a:xfrm>
          <a:prstGeom prst="line">
            <a:avLst/>
          </a:prstGeom>
          <a:ln w="95250" cap="flat">
            <a:gradFill>
              <a:gsLst>
                <a:gs pos="0">
                  <a:srgbClr val="7B67F0">
                    <a:alpha val="100000"/>
                  </a:srgbClr>
                </a:gs>
                <a:gs pos="50000">
                  <a:srgbClr val="FFAFFF">
                    <a:alpha val="100000"/>
                  </a:srgbClr>
                </a:gs>
                <a:gs pos="100000">
                  <a:srgbClr val="AFEEFF">
                    <a:alpha val="100000"/>
                  </a:srgbClr>
                </a:gs>
              </a:gsLst>
              <a:lin ang="0"/>
            </a:gradFill>
            <a:prstDash val="solid"/>
            <a:headEnd type="none" w="sm" len="sm"/>
            <a:tailEnd type="none" w="sm" len="sm"/>
          </a:ln>
        </p:spPr>
        <p:txBody>
          <a:bodyPr/>
          <a:lstStyle/>
          <a:p>
            <a:endParaRPr lang="en-US"/>
          </a:p>
        </p:txBody>
      </p:sp>
      <p:sp>
        <p:nvSpPr>
          <p:cNvPr id="17" name="TextBox 17"/>
          <p:cNvSpPr txBox="1"/>
          <p:nvPr/>
        </p:nvSpPr>
        <p:spPr>
          <a:xfrm>
            <a:off x="5749431" y="1333500"/>
            <a:ext cx="6789137" cy="2513648"/>
          </a:xfrm>
          <a:prstGeom prst="rect">
            <a:avLst/>
          </a:prstGeom>
        </p:spPr>
        <p:txBody>
          <a:bodyPr lIns="0" tIns="0" rIns="0" bIns="0" rtlCol="0" anchor="t">
            <a:spAutoFit/>
          </a:bodyPr>
          <a:lstStyle/>
          <a:p>
            <a:pPr algn="ctr">
              <a:lnSpc>
                <a:spcPts val="11547"/>
              </a:lnSpc>
            </a:pPr>
            <a:r>
              <a:rPr lang="en-US" sz="13121" b="1" spc="-826">
                <a:solidFill>
                  <a:srgbClr val="FFFFFF"/>
                </a:solidFill>
                <a:latin typeface="Arial Unicode Bold"/>
                <a:ea typeface="Arial Unicode Bold"/>
                <a:cs typeface="Arial Unicode Bold"/>
                <a:sym typeface="Arial Unicode Bold"/>
              </a:rPr>
              <a:t>Cảm ơn </a:t>
            </a:r>
          </a:p>
        </p:txBody>
      </p:sp>
      <p:sp>
        <p:nvSpPr>
          <p:cNvPr id="18" name="TextBox 18"/>
          <p:cNvSpPr txBox="1"/>
          <p:nvPr/>
        </p:nvSpPr>
        <p:spPr>
          <a:xfrm>
            <a:off x="7336219" y="2983145"/>
            <a:ext cx="3882222" cy="1893764"/>
          </a:xfrm>
          <a:prstGeom prst="rect">
            <a:avLst/>
          </a:prstGeom>
        </p:spPr>
        <p:txBody>
          <a:bodyPr lIns="0" tIns="0" rIns="0" bIns="0" rtlCol="0" anchor="t">
            <a:spAutoFit/>
          </a:bodyPr>
          <a:lstStyle/>
          <a:p>
            <a:pPr algn="ctr">
              <a:lnSpc>
                <a:spcPts val="11547"/>
              </a:lnSpc>
            </a:pPr>
            <a:r>
              <a:rPr lang="en-US" sz="13121" b="1" spc="-826">
                <a:solidFill>
                  <a:srgbClr val="FFFFFF"/>
                </a:solidFill>
                <a:latin typeface="Arial Unicode Bold"/>
                <a:ea typeface="Arial Unicode Bold"/>
                <a:cs typeface="Arial Unicode Bold"/>
                <a:sym typeface="Arial Unicode Bold"/>
              </a:rPr>
              <a:t>vì đã</a:t>
            </a:r>
          </a:p>
        </p:txBody>
      </p:sp>
      <p:sp>
        <p:nvSpPr>
          <p:cNvPr id="19" name="TextBox 19"/>
          <p:cNvSpPr txBox="1"/>
          <p:nvPr/>
        </p:nvSpPr>
        <p:spPr>
          <a:xfrm>
            <a:off x="5331799" y="4487619"/>
            <a:ext cx="7624403" cy="2745172"/>
          </a:xfrm>
          <a:prstGeom prst="rect">
            <a:avLst/>
          </a:prstGeom>
        </p:spPr>
        <p:txBody>
          <a:bodyPr lIns="0" tIns="0" rIns="0" bIns="0" rtlCol="0" anchor="t">
            <a:spAutoFit/>
          </a:bodyPr>
          <a:lstStyle/>
          <a:p>
            <a:pPr algn="ctr">
              <a:lnSpc>
                <a:spcPts val="11547"/>
              </a:lnSpc>
            </a:pPr>
            <a:r>
              <a:rPr lang="en-US" sz="13121" b="1" spc="-826">
                <a:solidFill>
                  <a:srgbClr val="FFFFFF"/>
                </a:solidFill>
                <a:latin typeface="Arial Unicode Bold"/>
                <a:ea typeface="Arial Unicode Bold"/>
                <a:cs typeface="Arial Unicode Bold"/>
                <a:sym typeface="Arial Unicode Bold"/>
              </a:rPr>
              <a:t>lắng nghe</a:t>
            </a:r>
          </a:p>
        </p:txBody>
      </p:sp>
      <p:sp>
        <p:nvSpPr>
          <p:cNvPr id="20" name="Freeform 20"/>
          <p:cNvSpPr/>
          <p:nvPr/>
        </p:nvSpPr>
        <p:spPr>
          <a:xfrm>
            <a:off x="7870957" y="6558064"/>
            <a:ext cx="2812745" cy="2700236"/>
          </a:xfrm>
          <a:custGeom>
            <a:avLst/>
            <a:gdLst/>
            <a:ahLst/>
            <a:cxnLst/>
            <a:rect l="l" t="t" r="r" b="b"/>
            <a:pathLst>
              <a:path w="2812745" h="2700236">
                <a:moveTo>
                  <a:pt x="0" y="0"/>
                </a:moveTo>
                <a:lnTo>
                  <a:pt x="2812746" y="0"/>
                </a:lnTo>
                <a:lnTo>
                  <a:pt x="2812746" y="2700236"/>
                </a:lnTo>
                <a:lnTo>
                  <a:pt x="0" y="27002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12463940" y="2159794"/>
            <a:ext cx="10179416" cy="10521360"/>
          </a:xfrm>
          <a:custGeom>
            <a:avLst/>
            <a:gdLst/>
            <a:ahLst/>
            <a:cxnLst/>
            <a:rect l="l" t="t" r="r" b="b"/>
            <a:pathLst>
              <a:path w="10179416" h="10521360">
                <a:moveTo>
                  <a:pt x="0" y="0"/>
                </a:moveTo>
                <a:lnTo>
                  <a:pt x="10179416" y="0"/>
                </a:lnTo>
                <a:lnTo>
                  <a:pt x="10179416" y="10521359"/>
                </a:lnTo>
                <a:lnTo>
                  <a:pt x="0" y="10521359"/>
                </a:lnTo>
                <a:lnTo>
                  <a:pt x="0" y="0"/>
                </a:lnTo>
                <a:close/>
              </a:path>
            </a:pathLst>
          </a:custGeom>
          <a:blipFill>
            <a:blip r:embed="rId2"/>
            <a:stretch>
              <a:fillRect/>
            </a:stretch>
          </a:blipFill>
        </p:spPr>
        <p:txBody>
          <a:bodyPr/>
          <a:lstStyle/>
          <a:p>
            <a:endParaRPr lang="en-US"/>
          </a:p>
        </p:txBody>
      </p:sp>
      <p:sp>
        <p:nvSpPr>
          <p:cNvPr id="3" name="Freeform 3"/>
          <p:cNvSpPr/>
          <p:nvPr/>
        </p:nvSpPr>
        <p:spPr>
          <a:xfrm>
            <a:off x="-5521284" y="-4006891"/>
            <a:ext cx="10179416" cy="10521360"/>
          </a:xfrm>
          <a:custGeom>
            <a:avLst/>
            <a:gdLst/>
            <a:ahLst/>
            <a:cxnLst/>
            <a:rect l="l" t="t" r="r" b="b"/>
            <a:pathLst>
              <a:path w="10179416" h="10521360">
                <a:moveTo>
                  <a:pt x="0" y="0"/>
                </a:moveTo>
                <a:lnTo>
                  <a:pt x="10179416" y="0"/>
                </a:lnTo>
                <a:lnTo>
                  <a:pt x="10179416" y="10521359"/>
                </a:lnTo>
                <a:lnTo>
                  <a:pt x="0" y="10521359"/>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1381487" y="3791491"/>
            <a:ext cx="3484666" cy="4563991"/>
            <a:chOff x="0" y="0"/>
            <a:chExt cx="890986" cy="1166956"/>
          </a:xfrm>
        </p:grpSpPr>
        <p:sp>
          <p:nvSpPr>
            <p:cNvPr id="5" name="Freeform 5"/>
            <p:cNvSpPr/>
            <p:nvPr/>
          </p:nvSpPr>
          <p:spPr>
            <a:xfrm>
              <a:off x="0" y="0"/>
              <a:ext cx="890986" cy="1166956"/>
            </a:xfrm>
            <a:custGeom>
              <a:avLst/>
              <a:gdLst/>
              <a:ahLst/>
              <a:cxnLst/>
              <a:rect l="l" t="t" r="r" b="b"/>
              <a:pathLst>
                <a:path w="890986" h="116695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606060"/>
            </a:solidFill>
          </p:spPr>
          <p:txBody>
            <a:bodyPr/>
            <a:lstStyle/>
            <a:p>
              <a:endParaRPr lang="en-US"/>
            </a:p>
          </p:txBody>
        </p:sp>
        <p:sp>
          <p:nvSpPr>
            <p:cNvPr id="6" name="TextBox 6"/>
            <p:cNvSpPr txBox="1"/>
            <p:nvPr/>
          </p:nvSpPr>
          <p:spPr>
            <a:xfrm>
              <a:off x="0" y="-38100"/>
              <a:ext cx="890986" cy="120505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96645" y="4019587"/>
            <a:ext cx="3036124" cy="3036124"/>
            <a:chOff x="0" y="0"/>
            <a:chExt cx="812800" cy="812800"/>
          </a:xfrm>
        </p:grpSpPr>
        <p:sp>
          <p:nvSpPr>
            <p:cNvPr id="8" name="Freeform 8"/>
            <p:cNvSpPr/>
            <p:nvPr/>
          </p:nvSpPr>
          <p:spPr>
            <a:xfrm>
              <a:off x="0" y="0"/>
              <a:ext cx="812800" cy="812800"/>
            </a:xfrm>
            <a:custGeom>
              <a:avLst/>
              <a:gdLst/>
              <a:ahLst/>
              <a:cxnLst/>
              <a:rect l="l" t="t" r="r" b="b"/>
              <a:pathLst>
                <a:path w="812800" h="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3"/>
              <a:stretch>
                <a:fillRect t="-21556" b="-21556"/>
              </a:stretch>
            </a:blipFill>
          </p:spPr>
          <p:txBody>
            <a:bodyPr/>
            <a:lstStyle/>
            <a:p>
              <a:endParaRPr lang="en-US"/>
            </a:p>
          </p:txBody>
        </p:sp>
      </p:grpSp>
      <p:grpSp>
        <p:nvGrpSpPr>
          <p:cNvPr id="9" name="Group 9"/>
          <p:cNvGrpSpPr/>
          <p:nvPr/>
        </p:nvGrpSpPr>
        <p:grpSpPr>
          <a:xfrm>
            <a:off x="5261433" y="3791491"/>
            <a:ext cx="3484666" cy="4563991"/>
            <a:chOff x="0" y="0"/>
            <a:chExt cx="890986" cy="1166956"/>
          </a:xfrm>
        </p:grpSpPr>
        <p:sp>
          <p:nvSpPr>
            <p:cNvPr id="10" name="Freeform 10"/>
            <p:cNvSpPr/>
            <p:nvPr/>
          </p:nvSpPr>
          <p:spPr>
            <a:xfrm>
              <a:off x="0" y="0"/>
              <a:ext cx="890986" cy="1166956"/>
            </a:xfrm>
            <a:custGeom>
              <a:avLst/>
              <a:gdLst/>
              <a:ahLst/>
              <a:cxnLst/>
              <a:rect l="l" t="t" r="r" b="b"/>
              <a:pathLst>
                <a:path w="890986" h="116695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606060"/>
            </a:solidFill>
          </p:spPr>
          <p:txBody>
            <a:bodyPr/>
            <a:lstStyle/>
            <a:p>
              <a:endParaRPr lang="en-US"/>
            </a:p>
          </p:txBody>
        </p:sp>
        <p:sp>
          <p:nvSpPr>
            <p:cNvPr id="11" name="TextBox 11"/>
            <p:cNvSpPr txBox="1"/>
            <p:nvPr/>
          </p:nvSpPr>
          <p:spPr>
            <a:xfrm>
              <a:off x="0" y="-38100"/>
              <a:ext cx="890986" cy="120505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476590" y="4019587"/>
            <a:ext cx="3036124" cy="3036124"/>
            <a:chOff x="0" y="0"/>
            <a:chExt cx="812800" cy="812800"/>
          </a:xfrm>
        </p:grpSpPr>
        <p:sp>
          <p:nvSpPr>
            <p:cNvPr id="13" name="Freeform 13"/>
            <p:cNvSpPr/>
            <p:nvPr/>
          </p:nvSpPr>
          <p:spPr>
            <a:xfrm>
              <a:off x="0" y="0"/>
              <a:ext cx="812800" cy="812800"/>
            </a:xfrm>
            <a:custGeom>
              <a:avLst/>
              <a:gdLst/>
              <a:ahLst/>
              <a:cxnLst/>
              <a:rect l="l" t="t" r="r" b="b"/>
              <a:pathLst>
                <a:path w="812800" h="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4"/>
              <a:stretch>
                <a:fillRect t="-20796" b="-20796"/>
              </a:stretch>
            </a:blipFill>
          </p:spPr>
          <p:txBody>
            <a:bodyPr/>
            <a:lstStyle/>
            <a:p>
              <a:endParaRPr lang="en-US"/>
            </a:p>
          </p:txBody>
        </p:sp>
      </p:grpSp>
      <p:grpSp>
        <p:nvGrpSpPr>
          <p:cNvPr id="14" name="Group 14"/>
          <p:cNvGrpSpPr/>
          <p:nvPr/>
        </p:nvGrpSpPr>
        <p:grpSpPr>
          <a:xfrm>
            <a:off x="9138552" y="3791491"/>
            <a:ext cx="3484666" cy="4563991"/>
            <a:chOff x="0" y="0"/>
            <a:chExt cx="890986" cy="1166956"/>
          </a:xfrm>
        </p:grpSpPr>
        <p:sp>
          <p:nvSpPr>
            <p:cNvPr id="15" name="Freeform 15"/>
            <p:cNvSpPr/>
            <p:nvPr/>
          </p:nvSpPr>
          <p:spPr>
            <a:xfrm>
              <a:off x="0" y="0"/>
              <a:ext cx="890986" cy="1166956"/>
            </a:xfrm>
            <a:custGeom>
              <a:avLst/>
              <a:gdLst/>
              <a:ahLst/>
              <a:cxnLst/>
              <a:rect l="l" t="t" r="r" b="b"/>
              <a:pathLst>
                <a:path w="890986" h="116695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606060"/>
            </a:solidFill>
          </p:spPr>
          <p:txBody>
            <a:bodyPr/>
            <a:lstStyle/>
            <a:p>
              <a:endParaRPr lang="en-US"/>
            </a:p>
          </p:txBody>
        </p:sp>
        <p:sp>
          <p:nvSpPr>
            <p:cNvPr id="16" name="TextBox 16"/>
            <p:cNvSpPr txBox="1"/>
            <p:nvPr/>
          </p:nvSpPr>
          <p:spPr>
            <a:xfrm>
              <a:off x="0" y="-38100"/>
              <a:ext cx="890986" cy="120505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353710" y="4019587"/>
            <a:ext cx="3036124" cy="3036124"/>
            <a:chOff x="0" y="0"/>
            <a:chExt cx="812800" cy="812800"/>
          </a:xfrm>
        </p:grpSpPr>
        <p:sp>
          <p:nvSpPr>
            <p:cNvPr id="18" name="Freeform 18"/>
            <p:cNvSpPr/>
            <p:nvPr/>
          </p:nvSpPr>
          <p:spPr>
            <a:xfrm>
              <a:off x="0" y="0"/>
              <a:ext cx="812800" cy="812800"/>
            </a:xfrm>
            <a:custGeom>
              <a:avLst/>
              <a:gdLst/>
              <a:ahLst/>
              <a:cxnLst/>
              <a:rect l="l" t="t" r="r" b="b"/>
              <a:pathLst>
                <a:path w="812800" h="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5"/>
              <a:stretch>
                <a:fillRect t="-21556" b="-21556"/>
              </a:stretch>
            </a:blipFill>
          </p:spPr>
          <p:txBody>
            <a:bodyPr/>
            <a:lstStyle/>
            <a:p>
              <a:endParaRPr lang="en-US"/>
            </a:p>
          </p:txBody>
        </p:sp>
      </p:grpSp>
      <p:grpSp>
        <p:nvGrpSpPr>
          <p:cNvPr id="19" name="Group 19"/>
          <p:cNvGrpSpPr/>
          <p:nvPr/>
        </p:nvGrpSpPr>
        <p:grpSpPr>
          <a:xfrm>
            <a:off x="13018498" y="3791491"/>
            <a:ext cx="3484666" cy="4563991"/>
            <a:chOff x="0" y="0"/>
            <a:chExt cx="890986" cy="1166956"/>
          </a:xfrm>
        </p:grpSpPr>
        <p:sp>
          <p:nvSpPr>
            <p:cNvPr id="20" name="Freeform 20"/>
            <p:cNvSpPr/>
            <p:nvPr/>
          </p:nvSpPr>
          <p:spPr>
            <a:xfrm>
              <a:off x="0" y="0"/>
              <a:ext cx="890986" cy="1166956"/>
            </a:xfrm>
            <a:custGeom>
              <a:avLst/>
              <a:gdLst/>
              <a:ahLst/>
              <a:cxnLst/>
              <a:rect l="l" t="t" r="r" b="b"/>
              <a:pathLst>
                <a:path w="890986" h="116695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606060"/>
            </a:solidFill>
          </p:spPr>
          <p:txBody>
            <a:bodyPr/>
            <a:lstStyle/>
            <a:p>
              <a:endParaRPr lang="en-US"/>
            </a:p>
          </p:txBody>
        </p:sp>
        <p:sp>
          <p:nvSpPr>
            <p:cNvPr id="21" name="TextBox 21"/>
            <p:cNvSpPr txBox="1"/>
            <p:nvPr/>
          </p:nvSpPr>
          <p:spPr>
            <a:xfrm>
              <a:off x="0" y="-38100"/>
              <a:ext cx="890986" cy="1205056"/>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199240" y="1596689"/>
            <a:ext cx="9312738" cy="1418500"/>
          </a:xfrm>
          <a:prstGeom prst="rect">
            <a:avLst/>
          </a:prstGeom>
        </p:spPr>
        <p:txBody>
          <a:bodyPr lIns="0" tIns="0" rIns="0" bIns="0" rtlCol="0" anchor="t">
            <a:spAutoFit/>
          </a:bodyPr>
          <a:lstStyle/>
          <a:p>
            <a:pPr algn="l">
              <a:lnSpc>
                <a:spcPts val="10131"/>
              </a:lnSpc>
            </a:pPr>
            <a:r>
              <a:rPr lang="en-US" sz="11513" b="1" spc="-725">
                <a:solidFill>
                  <a:srgbClr val="FFFFFF"/>
                </a:solidFill>
                <a:latin typeface="DejaVu Serif Bold"/>
                <a:ea typeface="DejaVu Serif Bold"/>
                <a:cs typeface="DejaVu Serif Bold"/>
                <a:sym typeface="DejaVu Serif Bold"/>
              </a:rPr>
              <a:t>Thành viên</a:t>
            </a:r>
          </a:p>
        </p:txBody>
      </p:sp>
      <p:sp>
        <p:nvSpPr>
          <p:cNvPr id="23" name="TextBox 23"/>
          <p:cNvSpPr txBox="1"/>
          <p:nvPr/>
        </p:nvSpPr>
        <p:spPr>
          <a:xfrm>
            <a:off x="1596645" y="7348942"/>
            <a:ext cx="3036124" cy="646426"/>
          </a:xfrm>
          <a:prstGeom prst="rect">
            <a:avLst/>
          </a:prstGeom>
        </p:spPr>
        <p:txBody>
          <a:bodyPr lIns="0" tIns="0" rIns="0" bIns="0" rtlCol="0" anchor="t">
            <a:spAutoFit/>
          </a:bodyPr>
          <a:lstStyle/>
          <a:p>
            <a:pPr algn="ctr">
              <a:lnSpc>
                <a:spcPts val="2447"/>
              </a:lnSpc>
            </a:pPr>
            <a:r>
              <a:rPr lang="en-US" sz="2781" b="1" spc="-175">
                <a:solidFill>
                  <a:srgbClr val="FFFFFF"/>
                </a:solidFill>
                <a:latin typeface="Montserrat Bold"/>
                <a:ea typeface="Montserrat Bold"/>
                <a:cs typeface="Montserrat Bold"/>
                <a:sym typeface="Montserrat Bold"/>
              </a:rPr>
              <a:t>Nguyễn Tường Bách Hỷ </a:t>
            </a:r>
          </a:p>
        </p:txBody>
      </p:sp>
      <p:sp>
        <p:nvSpPr>
          <p:cNvPr id="24" name="TextBox 24"/>
          <p:cNvSpPr txBox="1"/>
          <p:nvPr/>
        </p:nvSpPr>
        <p:spPr>
          <a:xfrm>
            <a:off x="5476590" y="7348942"/>
            <a:ext cx="3036124" cy="341626"/>
          </a:xfrm>
          <a:prstGeom prst="rect">
            <a:avLst/>
          </a:prstGeom>
        </p:spPr>
        <p:txBody>
          <a:bodyPr lIns="0" tIns="0" rIns="0" bIns="0" rtlCol="0" anchor="t">
            <a:spAutoFit/>
          </a:bodyPr>
          <a:lstStyle/>
          <a:p>
            <a:pPr algn="ctr">
              <a:lnSpc>
                <a:spcPts val="2447"/>
              </a:lnSpc>
            </a:pPr>
            <a:r>
              <a:rPr lang="en-US" sz="2781" b="1" spc="-175">
                <a:solidFill>
                  <a:srgbClr val="FFFFFF"/>
                </a:solidFill>
                <a:latin typeface="Montserrat Bold"/>
                <a:ea typeface="Montserrat Bold"/>
                <a:cs typeface="Montserrat Bold"/>
                <a:sym typeface="Montserrat Bold"/>
              </a:rPr>
              <a:t>Lê Đại Hoà</a:t>
            </a:r>
          </a:p>
        </p:txBody>
      </p:sp>
      <p:sp>
        <p:nvSpPr>
          <p:cNvPr id="25" name="TextBox 25"/>
          <p:cNvSpPr txBox="1"/>
          <p:nvPr/>
        </p:nvSpPr>
        <p:spPr>
          <a:xfrm>
            <a:off x="9353710" y="7358467"/>
            <a:ext cx="3036124" cy="331453"/>
          </a:xfrm>
          <a:prstGeom prst="rect">
            <a:avLst/>
          </a:prstGeom>
        </p:spPr>
        <p:txBody>
          <a:bodyPr lIns="0" tIns="0" rIns="0" bIns="0" rtlCol="0" anchor="t">
            <a:spAutoFit/>
          </a:bodyPr>
          <a:lstStyle/>
          <a:p>
            <a:pPr algn="ctr">
              <a:lnSpc>
                <a:spcPts val="2447"/>
              </a:lnSpc>
            </a:pPr>
            <a:r>
              <a:rPr lang="en-US" sz="2781" b="1" spc="-175">
                <a:solidFill>
                  <a:srgbClr val="FFFFFF"/>
                </a:solidFill>
                <a:latin typeface="Arial Unicode Bold"/>
                <a:ea typeface="Arial Unicode Bold"/>
                <a:cs typeface="Arial Unicode Bold"/>
                <a:sym typeface="Arial Unicode Bold"/>
              </a:rPr>
              <a:t>Lê Hoàng Vũ</a:t>
            </a:r>
          </a:p>
        </p:txBody>
      </p:sp>
      <p:sp>
        <p:nvSpPr>
          <p:cNvPr id="26" name="TextBox 26"/>
          <p:cNvSpPr txBox="1"/>
          <p:nvPr/>
        </p:nvSpPr>
        <p:spPr>
          <a:xfrm>
            <a:off x="13233655" y="7348942"/>
            <a:ext cx="3036124" cy="341626"/>
          </a:xfrm>
          <a:prstGeom prst="rect">
            <a:avLst/>
          </a:prstGeom>
        </p:spPr>
        <p:txBody>
          <a:bodyPr lIns="0" tIns="0" rIns="0" bIns="0" rtlCol="0" anchor="t">
            <a:spAutoFit/>
          </a:bodyPr>
          <a:lstStyle/>
          <a:p>
            <a:pPr algn="ctr">
              <a:lnSpc>
                <a:spcPts val="2447"/>
              </a:lnSpc>
            </a:pPr>
            <a:r>
              <a:rPr lang="en-US" sz="2781" b="1" spc="-175">
                <a:solidFill>
                  <a:srgbClr val="FFFFFF"/>
                </a:solidFill>
                <a:latin typeface="Montserrat Bold"/>
                <a:ea typeface="Montserrat Bold"/>
                <a:cs typeface="Montserrat Bold"/>
                <a:sym typeface="Montserrat Bold"/>
              </a:rPr>
              <a:t>Lê Châu Hữu Thọ</a:t>
            </a:r>
          </a:p>
        </p:txBody>
      </p:sp>
      <p:grpSp>
        <p:nvGrpSpPr>
          <p:cNvPr id="27" name="Group 27"/>
          <p:cNvGrpSpPr/>
          <p:nvPr/>
        </p:nvGrpSpPr>
        <p:grpSpPr>
          <a:xfrm>
            <a:off x="13223293" y="4236618"/>
            <a:ext cx="3036124" cy="3036124"/>
            <a:chOff x="0" y="0"/>
            <a:chExt cx="812800" cy="812800"/>
          </a:xfrm>
        </p:grpSpPr>
        <p:sp>
          <p:nvSpPr>
            <p:cNvPr id="28" name="Freeform 28"/>
            <p:cNvSpPr/>
            <p:nvPr/>
          </p:nvSpPr>
          <p:spPr>
            <a:xfrm>
              <a:off x="0" y="0"/>
              <a:ext cx="812800" cy="812800"/>
            </a:xfrm>
            <a:custGeom>
              <a:avLst/>
              <a:gdLst/>
              <a:ahLst/>
              <a:cxnLst/>
              <a:rect l="l" t="t" r="r" b="b"/>
              <a:pathLst>
                <a:path w="812800" h="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3"/>
              <a:stretch>
                <a:fillRect t="-21556" b="-21556"/>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grpSp>
        <p:nvGrpSpPr>
          <p:cNvPr id="2" name="Group 2"/>
          <p:cNvGrpSpPr/>
          <p:nvPr/>
        </p:nvGrpSpPr>
        <p:grpSpPr>
          <a:xfrm>
            <a:off x="927333" y="-3073167"/>
            <a:ext cx="16433333" cy="1643333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806218" y="-2194282"/>
            <a:ext cx="14675565" cy="1467556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2422622" y="1710407"/>
            <a:ext cx="2180311" cy="218031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r="-16666"/>
              </a:stretch>
            </a:blipFill>
            <a:ln w="104775" cap="sq">
              <a:solidFill>
                <a:srgbClr val="131416"/>
              </a:solidFill>
              <a:prstDash val="solid"/>
              <a:miter/>
            </a:ln>
          </p:spPr>
          <p:txBody>
            <a:bodyPr/>
            <a:lstStyle/>
            <a:p>
              <a:endParaRPr lang="en-US"/>
            </a:p>
          </p:txBody>
        </p:sp>
      </p:grpSp>
      <p:sp>
        <p:nvSpPr>
          <p:cNvPr id="10" name="TextBox 10"/>
          <p:cNvSpPr txBox="1"/>
          <p:nvPr/>
        </p:nvSpPr>
        <p:spPr>
          <a:xfrm>
            <a:off x="7053126" y="1900907"/>
            <a:ext cx="4181748" cy="819248"/>
          </a:xfrm>
          <a:prstGeom prst="rect">
            <a:avLst/>
          </a:prstGeom>
        </p:spPr>
        <p:txBody>
          <a:bodyPr lIns="0" tIns="0" rIns="0" bIns="0" rtlCol="0" anchor="t">
            <a:spAutoFit/>
          </a:bodyPr>
          <a:lstStyle/>
          <a:p>
            <a:pPr algn="ctr">
              <a:lnSpc>
                <a:spcPts val="5777"/>
              </a:lnSpc>
            </a:pPr>
            <a:r>
              <a:rPr lang="en-US" sz="6564" b="1" spc="-413">
                <a:solidFill>
                  <a:srgbClr val="FFFFFF"/>
                </a:solidFill>
                <a:latin typeface="DejaVu Serif Bold"/>
                <a:ea typeface="DejaVu Serif Bold"/>
                <a:cs typeface="DejaVu Serif Bold"/>
                <a:sym typeface="DejaVu Serif Bold"/>
              </a:rPr>
              <a:t>Mục lục</a:t>
            </a:r>
          </a:p>
        </p:txBody>
      </p:sp>
      <p:grpSp>
        <p:nvGrpSpPr>
          <p:cNvPr id="11" name="Group 11"/>
          <p:cNvGrpSpPr/>
          <p:nvPr/>
        </p:nvGrpSpPr>
        <p:grpSpPr>
          <a:xfrm>
            <a:off x="5123804" y="3603318"/>
            <a:ext cx="8040392" cy="849376"/>
            <a:chOff x="0" y="0"/>
            <a:chExt cx="10720523" cy="1132501"/>
          </a:xfrm>
        </p:grpSpPr>
        <p:sp>
          <p:nvSpPr>
            <p:cNvPr id="12" name="TextBox 12"/>
            <p:cNvSpPr txBox="1"/>
            <p:nvPr/>
          </p:nvSpPr>
          <p:spPr>
            <a:xfrm>
              <a:off x="1035205" y="123825"/>
              <a:ext cx="9685318" cy="1008676"/>
            </a:xfrm>
            <a:prstGeom prst="rect">
              <a:avLst/>
            </a:prstGeom>
          </p:spPr>
          <p:txBody>
            <a:bodyPr lIns="0" tIns="0" rIns="0" bIns="0" rtlCol="0" anchor="t">
              <a:spAutoFit/>
            </a:bodyPr>
            <a:lstStyle/>
            <a:p>
              <a:pPr algn="l">
                <a:lnSpc>
                  <a:spcPts val="5432"/>
                </a:lnSpc>
              </a:pPr>
              <a:r>
                <a:rPr lang="en-US" sz="5600">
                  <a:solidFill>
                    <a:srgbClr val="FFFFFF"/>
                  </a:solidFill>
                  <a:latin typeface="Fraunces"/>
                  <a:ea typeface="Fraunces"/>
                  <a:cs typeface="Fraunces"/>
                  <a:sym typeface="Fraunces"/>
                </a:rPr>
                <a:t>Giới thiệu</a:t>
              </a:r>
            </a:p>
          </p:txBody>
        </p:sp>
        <p:sp>
          <p:nvSpPr>
            <p:cNvPr id="13" name="TextBox 13"/>
            <p:cNvSpPr txBox="1"/>
            <p:nvPr/>
          </p:nvSpPr>
          <p:spPr>
            <a:xfrm>
              <a:off x="0" y="217743"/>
              <a:ext cx="676025" cy="864272"/>
            </a:xfrm>
            <a:prstGeom prst="rect">
              <a:avLst/>
            </a:prstGeom>
          </p:spPr>
          <p:txBody>
            <a:bodyPr lIns="0" tIns="0" rIns="0" bIns="0" rtlCol="0" anchor="t">
              <a:spAutoFit/>
            </a:bodyPr>
            <a:lstStyle/>
            <a:p>
              <a:pPr algn="l">
                <a:lnSpc>
                  <a:spcPts val="4603"/>
                </a:lnSpc>
              </a:pPr>
              <a:r>
                <a:rPr lang="en-US" sz="4745">
                  <a:solidFill>
                    <a:srgbClr val="A5F7FF"/>
                  </a:solidFill>
                  <a:latin typeface="Arial Unicode"/>
                  <a:ea typeface="Arial Unicode"/>
                  <a:cs typeface="Arial Unicode"/>
                  <a:sym typeface="Arial Unicode"/>
                </a:rPr>
                <a:t>1</a:t>
              </a:r>
            </a:p>
          </p:txBody>
        </p:sp>
      </p:grpSp>
      <p:grpSp>
        <p:nvGrpSpPr>
          <p:cNvPr id="14" name="Group 14"/>
          <p:cNvGrpSpPr/>
          <p:nvPr/>
        </p:nvGrpSpPr>
        <p:grpSpPr>
          <a:xfrm>
            <a:off x="5123804" y="4718812"/>
            <a:ext cx="9288719" cy="849376"/>
            <a:chOff x="0" y="0"/>
            <a:chExt cx="12384959" cy="1132501"/>
          </a:xfrm>
        </p:grpSpPr>
        <p:sp>
          <p:nvSpPr>
            <p:cNvPr id="15" name="TextBox 15"/>
            <p:cNvSpPr txBox="1"/>
            <p:nvPr/>
          </p:nvSpPr>
          <p:spPr>
            <a:xfrm>
              <a:off x="1195928" y="123825"/>
              <a:ext cx="11189031" cy="1008676"/>
            </a:xfrm>
            <a:prstGeom prst="rect">
              <a:avLst/>
            </a:prstGeom>
          </p:spPr>
          <p:txBody>
            <a:bodyPr lIns="0" tIns="0" rIns="0" bIns="0" rtlCol="0" anchor="t">
              <a:spAutoFit/>
            </a:bodyPr>
            <a:lstStyle/>
            <a:p>
              <a:pPr algn="l">
                <a:lnSpc>
                  <a:spcPts val="5432"/>
                </a:lnSpc>
              </a:pPr>
              <a:r>
                <a:rPr lang="en-US" sz="5600">
                  <a:solidFill>
                    <a:srgbClr val="FFFFFF"/>
                  </a:solidFill>
                  <a:latin typeface="Fraunces"/>
                  <a:ea typeface="Fraunces"/>
                  <a:cs typeface="Fraunces"/>
                  <a:sym typeface="Fraunces"/>
                </a:rPr>
                <a:t>Khám phá &amp; Xử lí dữ liệu</a:t>
              </a:r>
            </a:p>
          </p:txBody>
        </p:sp>
        <p:sp>
          <p:nvSpPr>
            <p:cNvPr id="16" name="TextBox 16"/>
            <p:cNvSpPr txBox="1"/>
            <p:nvPr/>
          </p:nvSpPr>
          <p:spPr>
            <a:xfrm>
              <a:off x="0" y="217743"/>
              <a:ext cx="780982" cy="864272"/>
            </a:xfrm>
            <a:prstGeom prst="rect">
              <a:avLst/>
            </a:prstGeom>
          </p:spPr>
          <p:txBody>
            <a:bodyPr lIns="0" tIns="0" rIns="0" bIns="0" rtlCol="0" anchor="t">
              <a:spAutoFit/>
            </a:bodyPr>
            <a:lstStyle/>
            <a:p>
              <a:pPr algn="l">
                <a:lnSpc>
                  <a:spcPts val="4603"/>
                </a:lnSpc>
              </a:pPr>
              <a:r>
                <a:rPr lang="en-US" sz="4745">
                  <a:solidFill>
                    <a:srgbClr val="E65CA5"/>
                  </a:solidFill>
                  <a:latin typeface="Arial Unicode"/>
                  <a:ea typeface="Arial Unicode"/>
                  <a:cs typeface="Arial Unicode"/>
                  <a:sym typeface="Arial Unicode"/>
                </a:rPr>
                <a:t>2</a:t>
              </a:r>
            </a:p>
          </p:txBody>
        </p:sp>
      </p:grpSp>
      <p:sp>
        <p:nvSpPr>
          <p:cNvPr id="17" name="TextBox 17"/>
          <p:cNvSpPr txBox="1"/>
          <p:nvPr/>
        </p:nvSpPr>
        <p:spPr>
          <a:xfrm>
            <a:off x="5881226" y="6006974"/>
            <a:ext cx="8531297" cy="725551"/>
          </a:xfrm>
          <a:prstGeom prst="rect">
            <a:avLst/>
          </a:prstGeom>
        </p:spPr>
        <p:txBody>
          <a:bodyPr lIns="0" tIns="0" rIns="0" bIns="0" rtlCol="0" anchor="t">
            <a:spAutoFit/>
          </a:bodyPr>
          <a:lstStyle/>
          <a:p>
            <a:pPr algn="l">
              <a:lnSpc>
                <a:spcPts val="5432"/>
              </a:lnSpc>
            </a:pPr>
            <a:r>
              <a:rPr lang="en-US" sz="5600">
                <a:solidFill>
                  <a:srgbClr val="FFFFFF"/>
                </a:solidFill>
                <a:latin typeface="Fraunces"/>
                <a:ea typeface="Fraunces"/>
                <a:cs typeface="Fraunces"/>
                <a:sym typeface="Fraunces"/>
              </a:rPr>
              <a:t>Huấn luyện mô hình</a:t>
            </a:r>
          </a:p>
        </p:txBody>
      </p:sp>
      <p:sp>
        <p:nvSpPr>
          <p:cNvPr id="18" name="TextBox 18"/>
          <p:cNvSpPr txBox="1"/>
          <p:nvPr/>
        </p:nvSpPr>
        <p:spPr>
          <a:xfrm>
            <a:off x="5123804" y="5978399"/>
            <a:ext cx="595475" cy="624392"/>
          </a:xfrm>
          <a:prstGeom prst="rect">
            <a:avLst/>
          </a:prstGeom>
        </p:spPr>
        <p:txBody>
          <a:bodyPr lIns="0" tIns="0" rIns="0" bIns="0" rtlCol="0" anchor="t">
            <a:spAutoFit/>
          </a:bodyPr>
          <a:lstStyle/>
          <a:p>
            <a:pPr algn="l">
              <a:lnSpc>
                <a:spcPts val="4603"/>
              </a:lnSpc>
            </a:pPr>
            <a:r>
              <a:rPr lang="en-US" sz="4745">
                <a:solidFill>
                  <a:srgbClr val="A5F7FF"/>
                </a:solidFill>
                <a:latin typeface="Arial Unicode"/>
                <a:ea typeface="Arial Unicode"/>
                <a:cs typeface="Arial Unicode"/>
                <a:sym typeface="Arial Unicode"/>
              </a:rPr>
              <a:t>3</a:t>
            </a:r>
          </a:p>
        </p:txBody>
      </p:sp>
      <p:grpSp>
        <p:nvGrpSpPr>
          <p:cNvPr id="19" name="Group 19"/>
          <p:cNvGrpSpPr/>
          <p:nvPr/>
        </p:nvGrpSpPr>
        <p:grpSpPr>
          <a:xfrm>
            <a:off x="5123804" y="7046850"/>
            <a:ext cx="8040392" cy="849376"/>
            <a:chOff x="0" y="0"/>
            <a:chExt cx="10720523" cy="1132501"/>
          </a:xfrm>
        </p:grpSpPr>
        <p:sp>
          <p:nvSpPr>
            <p:cNvPr id="20" name="TextBox 20"/>
            <p:cNvSpPr txBox="1"/>
            <p:nvPr/>
          </p:nvSpPr>
          <p:spPr>
            <a:xfrm>
              <a:off x="1035205" y="123825"/>
              <a:ext cx="9685318" cy="1008676"/>
            </a:xfrm>
            <a:prstGeom prst="rect">
              <a:avLst/>
            </a:prstGeom>
          </p:spPr>
          <p:txBody>
            <a:bodyPr lIns="0" tIns="0" rIns="0" bIns="0" rtlCol="0" anchor="t">
              <a:spAutoFit/>
            </a:bodyPr>
            <a:lstStyle/>
            <a:p>
              <a:pPr algn="l">
                <a:lnSpc>
                  <a:spcPts val="5432"/>
                </a:lnSpc>
              </a:pPr>
              <a:r>
                <a:rPr lang="en-US" sz="5600">
                  <a:solidFill>
                    <a:srgbClr val="FFFFFF"/>
                  </a:solidFill>
                  <a:latin typeface="Fraunces"/>
                  <a:ea typeface="Fraunces"/>
                  <a:cs typeface="Fraunces"/>
                  <a:sym typeface="Fraunces"/>
                </a:rPr>
                <a:t>Đánh giá kết quả</a:t>
              </a:r>
            </a:p>
          </p:txBody>
        </p:sp>
        <p:sp>
          <p:nvSpPr>
            <p:cNvPr id="21" name="TextBox 21"/>
            <p:cNvSpPr txBox="1"/>
            <p:nvPr/>
          </p:nvSpPr>
          <p:spPr>
            <a:xfrm>
              <a:off x="0" y="217743"/>
              <a:ext cx="676025" cy="864272"/>
            </a:xfrm>
            <a:prstGeom prst="rect">
              <a:avLst/>
            </a:prstGeom>
          </p:spPr>
          <p:txBody>
            <a:bodyPr lIns="0" tIns="0" rIns="0" bIns="0" rtlCol="0" anchor="t">
              <a:spAutoFit/>
            </a:bodyPr>
            <a:lstStyle/>
            <a:p>
              <a:pPr algn="l">
                <a:lnSpc>
                  <a:spcPts val="4603"/>
                </a:lnSpc>
              </a:pPr>
              <a:r>
                <a:rPr lang="en-US" sz="4745">
                  <a:solidFill>
                    <a:srgbClr val="E65CA5"/>
                  </a:solidFill>
                  <a:latin typeface="Arial Unicode"/>
                  <a:ea typeface="Arial Unicode"/>
                  <a:cs typeface="Arial Unicode"/>
                  <a:sym typeface="Arial Unicode"/>
                </a:rPr>
                <a:t>4</a:t>
              </a:r>
            </a:p>
          </p:txBody>
        </p:sp>
      </p:grpSp>
      <p:grpSp>
        <p:nvGrpSpPr>
          <p:cNvPr id="22" name="Group 22"/>
          <p:cNvGrpSpPr/>
          <p:nvPr/>
        </p:nvGrpSpPr>
        <p:grpSpPr>
          <a:xfrm>
            <a:off x="14840862" y="6307837"/>
            <a:ext cx="2180311" cy="218031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a:ln w="104775" cap="sq">
              <a:solidFill>
                <a:srgbClr val="131416"/>
              </a:solidFill>
              <a:prstDash val="solid"/>
              <a:miter/>
            </a:ln>
          </p:spPr>
          <p:txBody>
            <a:bodyPr/>
            <a:lstStyle/>
            <a:p>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7330606">
            <a:off x="5541698" y="-741782"/>
            <a:ext cx="26421496" cy="7926449"/>
          </a:xfrm>
          <a:custGeom>
            <a:avLst/>
            <a:gdLst/>
            <a:ahLst/>
            <a:cxnLst/>
            <a:rect l="l" t="t" r="r" b="b"/>
            <a:pathLst>
              <a:path w="26421496" h="7926449">
                <a:moveTo>
                  <a:pt x="0" y="0"/>
                </a:moveTo>
                <a:lnTo>
                  <a:pt x="26421496" y="0"/>
                </a:lnTo>
                <a:lnTo>
                  <a:pt x="26421496" y="7926449"/>
                </a:lnTo>
                <a:lnTo>
                  <a:pt x="0" y="79264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2534492" y="1991845"/>
            <a:ext cx="4850352" cy="6863090"/>
            <a:chOff x="0" y="0"/>
            <a:chExt cx="1277459" cy="1807563"/>
          </a:xfrm>
        </p:grpSpPr>
        <p:sp>
          <p:nvSpPr>
            <p:cNvPr id="4" name="Freeform 4"/>
            <p:cNvSpPr/>
            <p:nvPr/>
          </p:nvSpPr>
          <p:spPr>
            <a:xfrm>
              <a:off x="0" y="0"/>
              <a:ext cx="1277459" cy="1807563"/>
            </a:xfrm>
            <a:custGeom>
              <a:avLst/>
              <a:gdLst/>
              <a:ahLst/>
              <a:cxnLst/>
              <a:rect l="l" t="t" r="r" b="b"/>
              <a:pathLst>
                <a:path w="1277459" h="1807563">
                  <a:moveTo>
                    <a:pt x="81404" y="0"/>
                  </a:moveTo>
                  <a:lnTo>
                    <a:pt x="1196055" y="0"/>
                  </a:lnTo>
                  <a:cubicBezTo>
                    <a:pt x="1217645" y="0"/>
                    <a:pt x="1238350" y="8576"/>
                    <a:pt x="1253616" y="23843"/>
                  </a:cubicBezTo>
                  <a:cubicBezTo>
                    <a:pt x="1268882" y="39109"/>
                    <a:pt x="1277459" y="59814"/>
                    <a:pt x="1277459" y="81404"/>
                  </a:cubicBezTo>
                  <a:lnTo>
                    <a:pt x="1277459" y="1726159"/>
                  </a:lnTo>
                  <a:cubicBezTo>
                    <a:pt x="1277459" y="1747748"/>
                    <a:pt x="1268882" y="1768454"/>
                    <a:pt x="1253616" y="1783720"/>
                  </a:cubicBezTo>
                  <a:cubicBezTo>
                    <a:pt x="1238350" y="1798986"/>
                    <a:pt x="1217645" y="1807563"/>
                    <a:pt x="1196055" y="1807563"/>
                  </a:cubicBezTo>
                  <a:lnTo>
                    <a:pt x="81404" y="1807563"/>
                  </a:lnTo>
                  <a:cubicBezTo>
                    <a:pt x="36446" y="1807563"/>
                    <a:pt x="0" y="1771117"/>
                    <a:pt x="0" y="1726159"/>
                  </a:cubicBezTo>
                  <a:lnTo>
                    <a:pt x="0" y="81404"/>
                  </a:lnTo>
                  <a:cubicBezTo>
                    <a:pt x="0" y="59814"/>
                    <a:pt x="8576" y="39109"/>
                    <a:pt x="23843" y="23843"/>
                  </a:cubicBezTo>
                  <a:cubicBezTo>
                    <a:pt x="39109" y="8576"/>
                    <a:pt x="59814" y="0"/>
                    <a:pt x="81404" y="0"/>
                  </a:cubicBezTo>
                  <a:close/>
                </a:path>
              </a:pathLst>
            </a:custGeom>
            <a:gradFill rotWithShape="1">
              <a:gsLst>
                <a:gs pos="0">
                  <a:srgbClr val="656366">
                    <a:alpha val="100000"/>
                  </a:srgbClr>
                </a:gs>
                <a:gs pos="50000">
                  <a:srgbClr val="131416">
                    <a:alpha val="100000"/>
                  </a:srgbClr>
                </a:gs>
                <a:gs pos="100000">
                  <a:srgbClr val="131416">
                    <a:alpha val="100000"/>
                  </a:srgbClr>
                </a:gs>
              </a:gsLst>
              <a:lin ang="2700000"/>
            </a:gradFill>
          </p:spPr>
          <p:txBody>
            <a:bodyPr/>
            <a:lstStyle/>
            <a:p>
              <a:endParaRPr lang="en-US"/>
            </a:p>
          </p:txBody>
        </p:sp>
        <p:sp>
          <p:nvSpPr>
            <p:cNvPr id="5" name="TextBox 5"/>
            <p:cNvSpPr txBox="1"/>
            <p:nvPr/>
          </p:nvSpPr>
          <p:spPr>
            <a:xfrm>
              <a:off x="0" y="-38100"/>
              <a:ext cx="1277459" cy="184566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852872" y="2304618"/>
            <a:ext cx="4239784" cy="6252956"/>
            <a:chOff x="0" y="0"/>
            <a:chExt cx="656853" cy="968747"/>
          </a:xfrm>
        </p:grpSpPr>
        <p:sp>
          <p:nvSpPr>
            <p:cNvPr id="7" name="Freeform 7"/>
            <p:cNvSpPr/>
            <p:nvPr/>
          </p:nvSpPr>
          <p:spPr>
            <a:xfrm>
              <a:off x="0" y="0"/>
              <a:ext cx="656853" cy="968746"/>
            </a:xfrm>
            <a:custGeom>
              <a:avLst/>
              <a:gdLst/>
              <a:ahLst/>
              <a:cxnLst/>
              <a:rect l="l" t="t" r="r" b="b"/>
              <a:pathLst>
                <a:path w="656853" h="968746">
                  <a:moveTo>
                    <a:pt x="41998" y="0"/>
                  </a:moveTo>
                  <a:lnTo>
                    <a:pt x="614855" y="0"/>
                  </a:lnTo>
                  <a:cubicBezTo>
                    <a:pt x="625994" y="0"/>
                    <a:pt x="636676" y="4425"/>
                    <a:pt x="644552" y="12301"/>
                  </a:cubicBezTo>
                  <a:cubicBezTo>
                    <a:pt x="652429" y="20177"/>
                    <a:pt x="656853" y="30860"/>
                    <a:pt x="656853" y="41998"/>
                  </a:cubicBezTo>
                  <a:lnTo>
                    <a:pt x="656853" y="926748"/>
                  </a:lnTo>
                  <a:cubicBezTo>
                    <a:pt x="656853" y="949943"/>
                    <a:pt x="638050" y="968746"/>
                    <a:pt x="614855" y="968746"/>
                  </a:cubicBezTo>
                  <a:lnTo>
                    <a:pt x="41998" y="968746"/>
                  </a:lnTo>
                  <a:cubicBezTo>
                    <a:pt x="18803" y="968746"/>
                    <a:pt x="0" y="949943"/>
                    <a:pt x="0" y="926748"/>
                  </a:cubicBezTo>
                  <a:lnTo>
                    <a:pt x="0" y="41998"/>
                  </a:lnTo>
                  <a:cubicBezTo>
                    <a:pt x="0" y="18803"/>
                    <a:pt x="18803" y="0"/>
                    <a:pt x="41998" y="0"/>
                  </a:cubicBezTo>
                  <a:close/>
                </a:path>
              </a:pathLst>
            </a:custGeom>
            <a:blipFill>
              <a:blip r:embed="rId4"/>
              <a:stretch>
                <a:fillRect t="-885" b="-885"/>
              </a:stretch>
            </a:blipFill>
          </p:spPr>
          <p:txBody>
            <a:bodyPr/>
            <a:lstStyle/>
            <a:p>
              <a:endParaRPr lang="en-US"/>
            </a:p>
          </p:txBody>
        </p:sp>
      </p:grpSp>
      <p:sp>
        <p:nvSpPr>
          <p:cNvPr id="8" name="TextBox 8"/>
          <p:cNvSpPr txBox="1"/>
          <p:nvPr/>
        </p:nvSpPr>
        <p:spPr>
          <a:xfrm>
            <a:off x="1663913" y="1209675"/>
            <a:ext cx="9381501" cy="729615"/>
          </a:xfrm>
          <a:prstGeom prst="rect">
            <a:avLst/>
          </a:prstGeom>
        </p:spPr>
        <p:txBody>
          <a:bodyPr lIns="0" tIns="0" rIns="0" bIns="0" rtlCol="0" anchor="t">
            <a:spAutoFit/>
          </a:bodyPr>
          <a:lstStyle/>
          <a:p>
            <a:pPr algn="l">
              <a:lnSpc>
                <a:spcPts val="5280"/>
              </a:lnSpc>
            </a:pPr>
            <a:r>
              <a:rPr lang="en-US" sz="6000" b="1" spc="-378">
                <a:solidFill>
                  <a:srgbClr val="FFFFFF"/>
                </a:solidFill>
                <a:latin typeface="DejaVu Serif Bold"/>
                <a:ea typeface="DejaVu Serif Bold"/>
                <a:cs typeface="DejaVu Serif Bold"/>
                <a:sym typeface="DejaVu Serif Bold"/>
              </a:rPr>
              <a:t>1. Giới thiệu</a:t>
            </a:r>
          </a:p>
        </p:txBody>
      </p:sp>
      <p:sp>
        <p:nvSpPr>
          <p:cNvPr id="9" name="TextBox 9"/>
          <p:cNvSpPr txBox="1"/>
          <p:nvPr/>
        </p:nvSpPr>
        <p:spPr>
          <a:xfrm>
            <a:off x="1028700" y="2333193"/>
            <a:ext cx="10777598" cy="840105"/>
          </a:xfrm>
          <a:prstGeom prst="rect">
            <a:avLst/>
          </a:prstGeom>
        </p:spPr>
        <p:txBody>
          <a:bodyPr lIns="0" tIns="0" rIns="0" bIns="0" rtlCol="0" anchor="t">
            <a:spAutoFit/>
          </a:bodyPr>
          <a:lstStyle/>
          <a:p>
            <a:pPr algn="just">
              <a:lnSpc>
                <a:spcPts val="3359"/>
              </a:lnSpc>
            </a:pPr>
            <a:r>
              <a:rPr lang="en-US" sz="2999">
                <a:solidFill>
                  <a:srgbClr val="E8B656"/>
                </a:solidFill>
                <a:latin typeface="Fraunces"/>
                <a:ea typeface="Fraunces"/>
                <a:cs typeface="Fraunces"/>
                <a:sym typeface="Fraunces"/>
              </a:rPr>
              <a:t>Prediction interval competition II: House price</a:t>
            </a:r>
          </a:p>
          <a:p>
            <a:pPr algn="just">
              <a:lnSpc>
                <a:spcPts val="3359"/>
              </a:lnSpc>
            </a:pPr>
            <a:endParaRPr lang="en-US" sz="2999">
              <a:solidFill>
                <a:srgbClr val="E8B656"/>
              </a:solidFill>
              <a:latin typeface="Fraunces"/>
              <a:ea typeface="Fraunces"/>
              <a:cs typeface="Fraunces"/>
              <a:sym typeface="Fraunces"/>
            </a:endParaRPr>
          </a:p>
        </p:txBody>
      </p:sp>
      <p:sp>
        <p:nvSpPr>
          <p:cNvPr id="10" name="TextBox 10"/>
          <p:cNvSpPr txBox="1"/>
          <p:nvPr/>
        </p:nvSpPr>
        <p:spPr>
          <a:xfrm>
            <a:off x="1028700" y="2914591"/>
            <a:ext cx="10777598" cy="4192905"/>
          </a:xfrm>
          <a:prstGeom prst="rect">
            <a:avLst/>
          </a:prstGeom>
        </p:spPr>
        <p:txBody>
          <a:bodyPr lIns="0" tIns="0" rIns="0" bIns="0" rtlCol="0" anchor="t">
            <a:spAutoFit/>
          </a:bodyPr>
          <a:lstStyle/>
          <a:p>
            <a:pPr algn="just">
              <a:lnSpc>
                <a:spcPts val="3359"/>
              </a:lnSpc>
            </a:pPr>
            <a:r>
              <a:rPr lang="en-US" sz="2999">
                <a:solidFill>
                  <a:srgbClr val="FEF2F4"/>
                </a:solidFill>
                <a:latin typeface="Fraunces"/>
                <a:ea typeface="Fraunces"/>
                <a:cs typeface="Fraunces"/>
                <a:sym typeface="Fraunces"/>
              </a:rPr>
              <a:t>Là cuộc thi trên Kaggle </a:t>
            </a:r>
          </a:p>
          <a:p>
            <a:pPr algn="just">
              <a:lnSpc>
                <a:spcPts val="3359"/>
              </a:lnSpc>
            </a:pPr>
            <a:endParaRPr lang="en-US" sz="2999">
              <a:solidFill>
                <a:srgbClr val="FEF2F4"/>
              </a:solidFill>
              <a:latin typeface="Fraunces"/>
              <a:ea typeface="Fraunces"/>
              <a:cs typeface="Fraunces"/>
              <a:sym typeface="Fraunces"/>
            </a:endParaRPr>
          </a:p>
          <a:p>
            <a:pPr algn="just">
              <a:lnSpc>
                <a:spcPts val="3359"/>
              </a:lnSpc>
            </a:pPr>
            <a:r>
              <a:rPr lang="en-US" sz="2999">
                <a:solidFill>
                  <a:srgbClr val="FEF2F4"/>
                </a:solidFill>
                <a:latin typeface="Fraunces"/>
                <a:ea typeface="Fraunces"/>
                <a:cs typeface="Fraunces"/>
                <a:sym typeface="Fraunces"/>
              </a:rPr>
              <a:t>Yêu cầu: xây dựng một mô hình hồi quy để dự đoán khoảng giá (prediction intervals) cho giá bán nhà, sao cho các khoảng này càng hẹp càng tốt, nhưng vẫn bao phủ đúng độ tin cậy mong muốn</a:t>
            </a:r>
          </a:p>
          <a:p>
            <a:pPr algn="just">
              <a:lnSpc>
                <a:spcPts val="3359"/>
              </a:lnSpc>
            </a:pPr>
            <a:endParaRPr lang="en-US" sz="2999">
              <a:solidFill>
                <a:srgbClr val="FEF2F4"/>
              </a:solidFill>
              <a:latin typeface="Fraunces"/>
              <a:ea typeface="Fraunces"/>
              <a:cs typeface="Fraunces"/>
              <a:sym typeface="Fraunces"/>
            </a:endParaRPr>
          </a:p>
          <a:p>
            <a:pPr algn="just">
              <a:lnSpc>
                <a:spcPts val="3359"/>
              </a:lnSpc>
            </a:pPr>
            <a:r>
              <a:rPr lang="en-US" sz="2999">
                <a:solidFill>
                  <a:srgbClr val="FEF2F4"/>
                </a:solidFill>
                <a:latin typeface="Fraunces"/>
                <a:ea typeface="Fraunces"/>
                <a:cs typeface="Fraunces"/>
                <a:sym typeface="Fraunces"/>
              </a:rPr>
              <a:t>→ Phục vụ cho các ứng dụng thực tế như tư vấn tài chính, bảo hiểm, và định giá tài sản. </a:t>
            </a:r>
          </a:p>
          <a:p>
            <a:pPr algn="just">
              <a:lnSpc>
                <a:spcPts val="3359"/>
              </a:lnSpc>
            </a:pPr>
            <a:endParaRPr lang="en-US" sz="2999">
              <a:solidFill>
                <a:srgbClr val="FEF2F4"/>
              </a:solidFill>
              <a:latin typeface="Fraunces"/>
              <a:ea typeface="Fraunces"/>
              <a:cs typeface="Fraunces"/>
              <a:sym typeface="Fraunce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7330606">
            <a:off x="5541698" y="-741782"/>
            <a:ext cx="26421496" cy="7926449"/>
          </a:xfrm>
          <a:custGeom>
            <a:avLst/>
            <a:gdLst/>
            <a:ahLst/>
            <a:cxnLst/>
            <a:rect l="l" t="t" r="r" b="b"/>
            <a:pathLst>
              <a:path w="26421496" h="7926449">
                <a:moveTo>
                  <a:pt x="0" y="0"/>
                </a:moveTo>
                <a:lnTo>
                  <a:pt x="26421496" y="0"/>
                </a:lnTo>
                <a:lnTo>
                  <a:pt x="26421496" y="7926449"/>
                </a:lnTo>
                <a:lnTo>
                  <a:pt x="0" y="79264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2534492" y="1991845"/>
            <a:ext cx="4850352" cy="6863090"/>
            <a:chOff x="0" y="0"/>
            <a:chExt cx="1277459" cy="1807563"/>
          </a:xfrm>
        </p:grpSpPr>
        <p:sp>
          <p:nvSpPr>
            <p:cNvPr id="4" name="Freeform 4"/>
            <p:cNvSpPr/>
            <p:nvPr/>
          </p:nvSpPr>
          <p:spPr>
            <a:xfrm>
              <a:off x="0" y="0"/>
              <a:ext cx="1277459" cy="1807563"/>
            </a:xfrm>
            <a:custGeom>
              <a:avLst/>
              <a:gdLst/>
              <a:ahLst/>
              <a:cxnLst/>
              <a:rect l="l" t="t" r="r" b="b"/>
              <a:pathLst>
                <a:path w="1277459" h="1807563">
                  <a:moveTo>
                    <a:pt x="81404" y="0"/>
                  </a:moveTo>
                  <a:lnTo>
                    <a:pt x="1196055" y="0"/>
                  </a:lnTo>
                  <a:cubicBezTo>
                    <a:pt x="1217645" y="0"/>
                    <a:pt x="1238350" y="8576"/>
                    <a:pt x="1253616" y="23843"/>
                  </a:cubicBezTo>
                  <a:cubicBezTo>
                    <a:pt x="1268882" y="39109"/>
                    <a:pt x="1277459" y="59814"/>
                    <a:pt x="1277459" y="81404"/>
                  </a:cubicBezTo>
                  <a:lnTo>
                    <a:pt x="1277459" y="1726159"/>
                  </a:lnTo>
                  <a:cubicBezTo>
                    <a:pt x="1277459" y="1747748"/>
                    <a:pt x="1268882" y="1768454"/>
                    <a:pt x="1253616" y="1783720"/>
                  </a:cubicBezTo>
                  <a:cubicBezTo>
                    <a:pt x="1238350" y="1798986"/>
                    <a:pt x="1217645" y="1807563"/>
                    <a:pt x="1196055" y="1807563"/>
                  </a:cubicBezTo>
                  <a:lnTo>
                    <a:pt x="81404" y="1807563"/>
                  </a:lnTo>
                  <a:cubicBezTo>
                    <a:pt x="36446" y="1807563"/>
                    <a:pt x="0" y="1771117"/>
                    <a:pt x="0" y="1726159"/>
                  </a:cubicBezTo>
                  <a:lnTo>
                    <a:pt x="0" y="81404"/>
                  </a:lnTo>
                  <a:cubicBezTo>
                    <a:pt x="0" y="59814"/>
                    <a:pt x="8576" y="39109"/>
                    <a:pt x="23843" y="23843"/>
                  </a:cubicBezTo>
                  <a:cubicBezTo>
                    <a:pt x="39109" y="8576"/>
                    <a:pt x="59814" y="0"/>
                    <a:pt x="81404" y="0"/>
                  </a:cubicBezTo>
                  <a:close/>
                </a:path>
              </a:pathLst>
            </a:custGeom>
            <a:gradFill rotWithShape="1">
              <a:gsLst>
                <a:gs pos="0">
                  <a:srgbClr val="656366">
                    <a:alpha val="100000"/>
                  </a:srgbClr>
                </a:gs>
                <a:gs pos="50000">
                  <a:srgbClr val="131416">
                    <a:alpha val="100000"/>
                  </a:srgbClr>
                </a:gs>
                <a:gs pos="100000">
                  <a:srgbClr val="131416">
                    <a:alpha val="100000"/>
                  </a:srgbClr>
                </a:gs>
              </a:gsLst>
              <a:lin ang="2700000"/>
            </a:gradFill>
          </p:spPr>
          <p:txBody>
            <a:bodyPr/>
            <a:lstStyle/>
            <a:p>
              <a:endParaRPr lang="en-US"/>
            </a:p>
          </p:txBody>
        </p:sp>
        <p:sp>
          <p:nvSpPr>
            <p:cNvPr id="5" name="TextBox 5"/>
            <p:cNvSpPr txBox="1"/>
            <p:nvPr/>
          </p:nvSpPr>
          <p:spPr>
            <a:xfrm>
              <a:off x="0" y="-38100"/>
              <a:ext cx="1277459" cy="184566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852872" y="2304618"/>
            <a:ext cx="4239784" cy="6252956"/>
            <a:chOff x="0" y="0"/>
            <a:chExt cx="656853" cy="968747"/>
          </a:xfrm>
        </p:grpSpPr>
        <p:sp>
          <p:nvSpPr>
            <p:cNvPr id="7" name="Freeform 7"/>
            <p:cNvSpPr/>
            <p:nvPr/>
          </p:nvSpPr>
          <p:spPr>
            <a:xfrm>
              <a:off x="0" y="0"/>
              <a:ext cx="656853" cy="968746"/>
            </a:xfrm>
            <a:custGeom>
              <a:avLst/>
              <a:gdLst/>
              <a:ahLst/>
              <a:cxnLst/>
              <a:rect l="l" t="t" r="r" b="b"/>
              <a:pathLst>
                <a:path w="656853" h="968746">
                  <a:moveTo>
                    <a:pt x="41998" y="0"/>
                  </a:moveTo>
                  <a:lnTo>
                    <a:pt x="614855" y="0"/>
                  </a:lnTo>
                  <a:cubicBezTo>
                    <a:pt x="625994" y="0"/>
                    <a:pt x="636676" y="4425"/>
                    <a:pt x="644552" y="12301"/>
                  </a:cubicBezTo>
                  <a:cubicBezTo>
                    <a:pt x="652429" y="20177"/>
                    <a:pt x="656853" y="30860"/>
                    <a:pt x="656853" y="41998"/>
                  </a:cubicBezTo>
                  <a:lnTo>
                    <a:pt x="656853" y="926748"/>
                  </a:lnTo>
                  <a:cubicBezTo>
                    <a:pt x="656853" y="949943"/>
                    <a:pt x="638050" y="968746"/>
                    <a:pt x="614855" y="968746"/>
                  </a:cubicBezTo>
                  <a:lnTo>
                    <a:pt x="41998" y="968746"/>
                  </a:lnTo>
                  <a:cubicBezTo>
                    <a:pt x="18803" y="968746"/>
                    <a:pt x="0" y="949943"/>
                    <a:pt x="0" y="926748"/>
                  </a:cubicBezTo>
                  <a:lnTo>
                    <a:pt x="0" y="41998"/>
                  </a:lnTo>
                  <a:cubicBezTo>
                    <a:pt x="0" y="18803"/>
                    <a:pt x="18803" y="0"/>
                    <a:pt x="41998" y="0"/>
                  </a:cubicBezTo>
                  <a:close/>
                </a:path>
              </a:pathLst>
            </a:custGeom>
            <a:blipFill>
              <a:blip r:embed="rId4"/>
              <a:stretch>
                <a:fillRect t="-885" b="-885"/>
              </a:stretch>
            </a:blipFill>
          </p:spPr>
          <p:txBody>
            <a:bodyPr/>
            <a:lstStyle/>
            <a:p>
              <a:endParaRPr lang="en-US"/>
            </a:p>
          </p:txBody>
        </p:sp>
      </p:grpSp>
      <p:sp>
        <p:nvSpPr>
          <p:cNvPr id="8" name="Freeform 8"/>
          <p:cNvSpPr/>
          <p:nvPr/>
        </p:nvSpPr>
        <p:spPr>
          <a:xfrm>
            <a:off x="3008958" y="2820708"/>
            <a:ext cx="6817083" cy="1728970"/>
          </a:xfrm>
          <a:custGeom>
            <a:avLst/>
            <a:gdLst/>
            <a:ahLst/>
            <a:cxnLst/>
            <a:rect l="l" t="t" r="r" b="b"/>
            <a:pathLst>
              <a:path w="6817083" h="1728970">
                <a:moveTo>
                  <a:pt x="0" y="0"/>
                </a:moveTo>
                <a:lnTo>
                  <a:pt x="6817083" y="0"/>
                </a:lnTo>
                <a:lnTo>
                  <a:pt x="6817083" y="1728970"/>
                </a:lnTo>
                <a:lnTo>
                  <a:pt x="0" y="1728970"/>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1663913" y="1209675"/>
            <a:ext cx="9381501" cy="729615"/>
          </a:xfrm>
          <a:prstGeom prst="rect">
            <a:avLst/>
          </a:prstGeom>
        </p:spPr>
        <p:txBody>
          <a:bodyPr lIns="0" tIns="0" rIns="0" bIns="0" rtlCol="0" anchor="t">
            <a:spAutoFit/>
          </a:bodyPr>
          <a:lstStyle/>
          <a:p>
            <a:pPr algn="l">
              <a:lnSpc>
                <a:spcPts val="5280"/>
              </a:lnSpc>
            </a:pPr>
            <a:r>
              <a:rPr lang="en-US" sz="6000" b="1" spc="-378">
                <a:solidFill>
                  <a:srgbClr val="FFFFFF"/>
                </a:solidFill>
                <a:latin typeface="DejaVu Serif Bold"/>
                <a:ea typeface="DejaVu Serif Bold"/>
                <a:cs typeface="DejaVu Serif Bold"/>
                <a:sym typeface="DejaVu Serif Bold"/>
              </a:rPr>
              <a:t>1. Giới thiệu</a:t>
            </a:r>
          </a:p>
        </p:txBody>
      </p:sp>
      <p:sp>
        <p:nvSpPr>
          <p:cNvPr id="10" name="TextBox 10"/>
          <p:cNvSpPr txBox="1"/>
          <p:nvPr/>
        </p:nvSpPr>
        <p:spPr>
          <a:xfrm>
            <a:off x="1028700" y="2333193"/>
            <a:ext cx="10777598" cy="840105"/>
          </a:xfrm>
          <a:prstGeom prst="rect">
            <a:avLst/>
          </a:prstGeom>
        </p:spPr>
        <p:txBody>
          <a:bodyPr lIns="0" tIns="0" rIns="0" bIns="0" rtlCol="0" anchor="t">
            <a:spAutoFit/>
          </a:bodyPr>
          <a:lstStyle/>
          <a:p>
            <a:pPr algn="just">
              <a:lnSpc>
                <a:spcPts val="3359"/>
              </a:lnSpc>
            </a:pPr>
            <a:r>
              <a:rPr lang="en-US" sz="2999">
                <a:solidFill>
                  <a:srgbClr val="E8B656"/>
                </a:solidFill>
                <a:latin typeface="Fraunces"/>
                <a:ea typeface="Fraunces"/>
                <a:cs typeface="Fraunces"/>
                <a:sym typeface="Fraunces"/>
              </a:rPr>
              <a:t>Cách đánh giá: Winkler Interval Score</a:t>
            </a:r>
          </a:p>
          <a:p>
            <a:pPr algn="just">
              <a:lnSpc>
                <a:spcPts val="3359"/>
              </a:lnSpc>
            </a:pPr>
            <a:endParaRPr lang="en-US" sz="2999">
              <a:solidFill>
                <a:srgbClr val="E8B656"/>
              </a:solidFill>
              <a:latin typeface="Fraunces"/>
              <a:ea typeface="Fraunces"/>
              <a:cs typeface="Fraunces"/>
              <a:sym typeface="Fraunces"/>
            </a:endParaRPr>
          </a:p>
        </p:txBody>
      </p:sp>
      <p:sp>
        <p:nvSpPr>
          <p:cNvPr id="11" name="TextBox 11"/>
          <p:cNvSpPr txBox="1"/>
          <p:nvPr/>
        </p:nvSpPr>
        <p:spPr>
          <a:xfrm>
            <a:off x="1028700" y="4737735"/>
            <a:ext cx="10777598" cy="4612005"/>
          </a:xfrm>
          <a:prstGeom prst="rect">
            <a:avLst/>
          </a:prstGeom>
        </p:spPr>
        <p:txBody>
          <a:bodyPr lIns="0" tIns="0" rIns="0" bIns="0" rtlCol="0" anchor="t">
            <a:spAutoFit/>
          </a:bodyPr>
          <a:lstStyle/>
          <a:p>
            <a:pPr algn="just">
              <a:lnSpc>
                <a:spcPts val="3359"/>
              </a:lnSpc>
            </a:pPr>
            <a:r>
              <a:rPr lang="en-US" sz="2999">
                <a:solidFill>
                  <a:srgbClr val="FEF2F4"/>
                </a:solidFill>
                <a:latin typeface="Fraunces"/>
                <a:ea typeface="Fraunces"/>
                <a:cs typeface="Fraunces"/>
                <a:sym typeface="Fraunces"/>
              </a:rPr>
              <a:t>Cách đánh giá</a:t>
            </a:r>
          </a:p>
          <a:p>
            <a:pPr marL="647698" lvl="1" indent="-323849" algn="just">
              <a:lnSpc>
                <a:spcPts val="3359"/>
              </a:lnSpc>
              <a:buFont typeface="Arial"/>
              <a:buChar char="•"/>
            </a:pPr>
            <a:r>
              <a:rPr lang="en-US" sz="2999">
                <a:solidFill>
                  <a:srgbClr val="FEF2F4"/>
                </a:solidFill>
                <a:latin typeface="Fraunces"/>
                <a:ea typeface="Fraunces"/>
                <a:cs typeface="Fraunces"/>
                <a:sym typeface="Fraunces"/>
              </a:rPr>
              <a:t>y là giá trị thưc</a:t>
            </a:r>
          </a:p>
          <a:p>
            <a:pPr marL="647698" lvl="1" indent="-323849" algn="just">
              <a:lnSpc>
                <a:spcPts val="3359"/>
              </a:lnSpc>
              <a:buFont typeface="Arial"/>
              <a:buChar char="•"/>
            </a:pPr>
            <a:r>
              <a:rPr lang="en-US" sz="2999">
                <a:solidFill>
                  <a:srgbClr val="FEF2F4"/>
                </a:solidFill>
                <a:latin typeface="Fraunces"/>
                <a:ea typeface="Fraunces"/>
                <a:cs typeface="Fraunces"/>
                <a:sym typeface="Fraunces"/>
              </a:rPr>
              <a:t>α: xác suất để giá trị thực nằm ngoài khoảng dự đoán</a:t>
            </a:r>
          </a:p>
          <a:p>
            <a:pPr algn="just">
              <a:lnSpc>
                <a:spcPts val="3359"/>
              </a:lnSpc>
            </a:pPr>
            <a:endParaRPr lang="en-US" sz="2999">
              <a:solidFill>
                <a:srgbClr val="FEF2F4"/>
              </a:solidFill>
              <a:latin typeface="Fraunces"/>
              <a:ea typeface="Fraunces"/>
              <a:cs typeface="Fraunces"/>
              <a:sym typeface="Fraunces"/>
            </a:endParaRPr>
          </a:p>
          <a:p>
            <a:pPr algn="just">
              <a:lnSpc>
                <a:spcPts val="3359"/>
              </a:lnSpc>
            </a:pPr>
            <a:r>
              <a:rPr lang="en-US" sz="2999">
                <a:solidFill>
                  <a:srgbClr val="FEF2F4"/>
                </a:solidFill>
                <a:latin typeface="Fraunces"/>
                <a:ea typeface="Fraunces"/>
                <a:cs typeface="Fraunces"/>
                <a:sym typeface="Fraunces"/>
              </a:rPr>
              <a:t>Ý nghĩa:</a:t>
            </a:r>
          </a:p>
          <a:p>
            <a:pPr marL="647698" lvl="1" indent="-323849" algn="just">
              <a:lnSpc>
                <a:spcPts val="3359"/>
              </a:lnSpc>
              <a:buFont typeface="Arial"/>
              <a:buChar char="•"/>
            </a:pPr>
            <a:r>
              <a:rPr lang="en-US" sz="2999">
                <a:solidFill>
                  <a:srgbClr val="FEF2F4"/>
                </a:solidFill>
                <a:latin typeface="Fraunces"/>
                <a:ea typeface="Fraunces"/>
                <a:cs typeface="Fraunces"/>
                <a:sym typeface="Fraunces"/>
              </a:rPr>
              <a:t>Thưởng cho các khoảng dự đoán vừa phải và bao phủ đúng giá trị thực.</a:t>
            </a:r>
          </a:p>
          <a:p>
            <a:pPr marL="647698" lvl="1" indent="-323849" algn="just">
              <a:lnSpc>
                <a:spcPts val="3359"/>
              </a:lnSpc>
              <a:buFont typeface="Arial"/>
              <a:buChar char="•"/>
            </a:pPr>
            <a:r>
              <a:rPr lang="en-US" sz="2999">
                <a:solidFill>
                  <a:srgbClr val="FEF2F4"/>
                </a:solidFill>
                <a:latin typeface="Fraunces"/>
                <a:ea typeface="Fraunces"/>
                <a:cs typeface="Fraunces"/>
                <a:sym typeface="Fraunces"/>
              </a:rPr>
              <a:t>Phạt mạnh nếu giá trị thực nằm ngoài khoảng dự đoán (bằng việc cộng thêm một loại penalty tỉ lệ nghịch với </a:t>
            </a:r>
            <a:r>
              <a:rPr lang="en-US" sz="2999" i="1">
                <a:solidFill>
                  <a:srgbClr val="FEF2F4"/>
                </a:solidFill>
                <a:latin typeface="Fraunces Italics"/>
                <a:ea typeface="Fraunces Italics"/>
                <a:cs typeface="Fraunces Italics"/>
                <a:sym typeface="Fraunces Italics"/>
              </a:rPr>
              <a:t>α</a:t>
            </a:r>
            <a:r>
              <a:rPr lang="en-US" sz="2999">
                <a:solidFill>
                  <a:srgbClr val="FEF2F4"/>
                </a:solidFill>
                <a:latin typeface="Fraunces"/>
                <a:ea typeface="Fraunces"/>
                <a:cs typeface="Fraunces"/>
                <a:sym typeface="Fraunces"/>
              </a:rPr>
              <a:t>).</a:t>
            </a:r>
          </a:p>
          <a:p>
            <a:pPr algn="just">
              <a:lnSpc>
                <a:spcPts val="3359"/>
              </a:lnSpc>
            </a:pPr>
            <a:endParaRPr lang="en-US" sz="2999">
              <a:solidFill>
                <a:srgbClr val="FEF2F4"/>
              </a:solidFill>
              <a:latin typeface="Fraunces"/>
              <a:ea typeface="Fraunces"/>
              <a:cs typeface="Fraunces"/>
              <a:sym typeface="Fraunces"/>
            </a:endParaRPr>
          </a:p>
          <a:p>
            <a:pPr algn="just">
              <a:lnSpc>
                <a:spcPts val="3359"/>
              </a:lnSpc>
            </a:pPr>
            <a:endParaRPr lang="en-US" sz="2999">
              <a:solidFill>
                <a:srgbClr val="FEF2F4"/>
              </a:solidFill>
              <a:latin typeface="Fraunces"/>
              <a:ea typeface="Fraunces"/>
              <a:cs typeface="Fraunces"/>
              <a:sym typeface="Fraunce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7330606">
            <a:off x="3478114" y="4375965"/>
            <a:ext cx="26421496" cy="7926449"/>
          </a:xfrm>
          <a:custGeom>
            <a:avLst/>
            <a:gdLst/>
            <a:ahLst/>
            <a:cxnLst/>
            <a:rect l="l" t="t" r="r" b="b"/>
            <a:pathLst>
              <a:path w="26421496" h="7926449">
                <a:moveTo>
                  <a:pt x="0" y="0"/>
                </a:moveTo>
                <a:lnTo>
                  <a:pt x="26421497" y="0"/>
                </a:lnTo>
                <a:lnTo>
                  <a:pt x="26421497" y="7926449"/>
                </a:lnTo>
                <a:lnTo>
                  <a:pt x="0" y="79264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5066746" y="683047"/>
            <a:ext cx="4850352" cy="6863090"/>
            <a:chOff x="0" y="0"/>
            <a:chExt cx="1277459" cy="1807563"/>
          </a:xfrm>
        </p:grpSpPr>
        <p:sp>
          <p:nvSpPr>
            <p:cNvPr id="4" name="Freeform 4"/>
            <p:cNvSpPr/>
            <p:nvPr/>
          </p:nvSpPr>
          <p:spPr>
            <a:xfrm>
              <a:off x="0" y="0"/>
              <a:ext cx="1277459" cy="1807563"/>
            </a:xfrm>
            <a:custGeom>
              <a:avLst/>
              <a:gdLst/>
              <a:ahLst/>
              <a:cxnLst/>
              <a:rect l="l" t="t" r="r" b="b"/>
              <a:pathLst>
                <a:path w="1277459" h="1807563">
                  <a:moveTo>
                    <a:pt x="81404" y="0"/>
                  </a:moveTo>
                  <a:lnTo>
                    <a:pt x="1196055" y="0"/>
                  </a:lnTo>
                  <a:cubicBezTo>
                    <a:pt x="1217645" y="0"/>
                    <a:pt x="1238350" y="8576"/>
                    <a:pt x="1253616" y="23843"/>
                  </a:cubicBezTo>
                  <a:cubicBezTo>
                    <a:pt x="1268882" y="39109"/>
                    <a:pt x="1277459" y="59814"/>
                    <a:pt x="1277459" y="81404"/>
                  </a:cubicBezTo>
                  <a:lnTo>
                    <a:pt x="1277459" y="1726159"/>
                  </a:lnTo>
                  <a:cubicBezTo>
                    <a:pt x="1277459" y="1747748"/>
                    <a:pt x="1268882" y="1768454"/>
                    <a:pt x="1253616" y="1783720"/>
                  </a:cubicBezTo>
                  <a:cubicBezTo>
                    <a:pt x="1238350" y="1798986"/>
                    <a:pt x="1217645" y="1807563"/>
                    <a:pt x="1196055" y="1807563"/>
                  </a:cubicBezTo>
                  <a:lnTo>
                    <a:pt x="81404" y="1807563"/>
                  </a:lnTo>
                  <a:cubicBezTo>
                    <a:pt x="36446" y="1807563"/>
                    <a:pt x="0" y="1771117"/>
                    <a:pt x="0" y="1726159"/>
                  </a:cubicBezTo>
                  <a:lnTo>
                    <a:pt x="0" y="81404"/>
                  </a:lnTo>
                  <a:cubicBezTo>
                    <a:pt x="0" y="59814"/>
                    <a:pt x="8576" y="39109"/>
                    <a:pt x="23843" y="23843"/>
                  </a:cubicBezTo>
                  <a:cubicBezTo>
                    <a:pt x="39109" y="8576"/>
                    <a:pt x="59814" y="0"/>
                    <a:pt x="81404" y="0"/>
                  </a:cubicBezTo>
                  <a:close/>
                </a:path>
              </a:pathLst>
            </a:custGeom>
            <a:gradFill rotWithShape="1">
              <a:gsLst>
                <a:gs pos="0">
                  <a:srgbClr val="656366">
                    <a:alpha val="100000"/>
                  </a:srgbClr>
                </a:gs>
                <a:gs pos="50000">
                  <a:srgbClr val="131416">
                    <a:alpha val="100000"/>
                  </a:srgbClr>
                </a:gs>
                <a:gs pos="100000">
                  <a:srgbClr val="131416">
                    <a:alpha val="100000"/>
                  </a:srgbClr>
                </a:gs>
              </a:gsLst>
              <a:lin ang="2700000"/>
            </a:gradFill>
          </p:spPr>
          <p:txBody>
            <a:bodyPr/>
            <a:lstStyle/>
            <a:p>
              <a:endParaRPr lang="en-US"/>
            </a:p>
          </p:txBody>
        </p:sp>
        <p:sp>
          <p:nvSpPr>
            <p:cNvPr id="5" name="TextBox 5"/>
            <p:cNvSpPr txBox="1"/>
            <p:nvPr/>
          </p:nvSpPr>
          <p:spPr>
            <a:xfrm>
              <a:off x="0" y="-38100"/>
              <a:ext cx="1277459" cy="184566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385125" y="995820"/>
            <a:ext cx="4239784" cy="6252956"/>
            <a:chOff x="0" y="0"/>
            <a:chExt cx="656853" cy="968747"/>
          </a:xfrm>
        </p:grpSpPr>
        <p:sp>
          <p:nvSpPr>
            <p:cNvPr id="7" name="Freeform 7"/>
            <p:cNvSpPr/>
            <p:nvPr/>
          </p:nvSpPr>
          <p:spPr>
            <a:xfrm>
              <a:off x="0" y="0"/>
              <a:ext cx="656853" cy="968746"/>
            </a:xfrm>
            <a:custGeom>
              <a:avLst/>
              <a:gdLst/>
              <a:ahLst/>
              <a:cxnLst/>
              <a:rect l="l" t="t" r="r" b="b"/>
              <a:pathLst>
                <a:path w="656853" h="968746">
                  <a:moveTo>
                    <a:pt x="41998" y="0"/>
                  </a:moveTo>
                  <a:lnTo>
                    <a:pt x="614855" y="0"/>
                  </a:lnTo>
                  <a:cubicBezTo>
                    <a:pt x="625994" y="0"/>
                    <a:pt x="636676" y="4425"/>
                    <a:pt x="644552" y="12301"/>
                  </a:cubicBezTo>
                  <a:cubicBezTo>
                    <a:pt x="652429" y="20177"/>
                    <a:pt x="656853" y="30860"/>
                    <a:pt x="656853" y="41998"/>
                  </a:cubicBezTo>
                  <a:lnTo>
                    <a:pt x="656853" y="926748"/>
                  </a:lnTo>
                  <a:cubicBezTo>
                    <a:pt x="656853" y="949943"/>
                    <a:pt x="638050" y="968746"/>
                    <a:pt x="614855" y="968746"/>
                  </a:cubicBezTo>
                  <a:lnTo>
                    <a:pt x="41998" y="968746"/>
                  </a:lnTo>
                  <a:cubicBezTo>
                    <a:pt x="18803" y="968746"/>
                    <a:pt x="0" y="949943"/>
                    <a:pt x="0" y="926748"/>
                  </a:cubicBezTo>
                  <a:lnTo>
                    <a:pt x="0" y="41998"/>
                  </a:lnTo>
                  <a:cubicBezTo>
                    <a:pt x="0" y="18803"/>
                    <a:pt x="18803" y="0"/>
                    <a:pt x="41998" y="0"/>
                  </a:cubicBezTo>
                  <a:close/>
                </a:path>
              </a:pathLst>
            </a:custGeom>
            <a:blipFill>
              <a:blip r:embed="rId4"/>
              <a:stretch>
                <a:fillRect l="-60813" r="-60813"/>
              </a:stretch>
            </a:blipFill>
          </p:spPr>
          <p:txBody>
            <a:bodyPr/>
            <a:lstStyle/>
            <a:p>
              <a:endParaRPr lang="en-US"/>
            </a:p>
          </p:txBody>
        </p:sp>
      </p:grpSp>
      <p:sp>
        <p:nvSpPr>
          <p:cNvPr id="8" name="TextBox 8"/>
          <p:cNvSpPr txBox="1"/>
          <p:nvPr/>
        </p:nvSpPr>
        <p:spPr>
          <a:xfrm>
            <a:off x="1663913" y="1209675"/>
            <a:ext cx="11014766" cy="729615"/>
          </a:xfrm>
          <a:prstGeom prst="rect">
            <a:avLst/>
          </a:prstGeom>
        </p:spPr>
        <p:txBody>
          <a:bodyPr lIns="0" tIns="0" rIns="0" bIns="0" rtlCol="0" anchor="t">
            <a:spAutoFit/>
          </a:bodyPr>
          <a:lstStyle/>
          <a:p>
            <a:pPr algn="l">
              <a:lnSpc>
                <a:spcPts val="5280"/>
              </a:lnSpc>
            </a:pPr>
            <a:r>
              <a:rPr lang="en-US" sz="6000" b="1" spc="-378">
                <a:solidFill>
                  <a:srgbClr val="FFFFFF"/>
                </a:solidFill>
                <a:latin typeface="DejaVu Serif Bold"/>
                <a:ea typeface="DejaVu Serif Bold"/>
                <a:cs typeface="DejaVu Serif Bold"/>
                <a:sym typeface="DejaVu Serif Bold"/>
              </a:rPr>
              <a:t>2. Khám phá &amp; Xử lí dữ liệu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7822791">
            <a:off x="9909904" y="3654887"/>
            <a:ext cx="16756192" cy="16756192"/>
          </a:xfrm>
          <a:custGeom>
            <a:avLst/>
            <a:gdLst/>
            <a:ahLst/>
            <a:cxnLst/>
            <a:rect l="l" t="t" r="r" b="b"/>
            <a:pathLst>
              <a:path w="16756192" h="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63913" y="1209675"/>
            <a:ext cx="11014766" cy="729615"/>
          </a:xfrm>
          <a:prstGeom prst="rect">
            <a:avLst/>
          </a:prstGeom>
        </p:spPr>
        <p:txBody>
          <a:bodyPr lIns="0" tIns="0" rIns="0" bIns="0" rtlCol="0" anchor="t">
            <a:spAutoFit/>
          </a:bodyPr>
          <a:lstStyle/>
          <a:p>
            <a:pPr algn="l">
              <a:lnSpc>
                <a:spcPts val="5280"/>
              </a:lnSpc>
            </a:pPr>
            <a:r>
              <a:rPr lang="en-US" sz="6000" b="1" spc="-378">
                <a:solidFill>
                  <a:srgbClr val="FFFFFF"/>
                </a:solidFill>
                <a:latin typeface="DejaVu Serif Bold"/>
                <a:ea typeface="DejaVu Serif Bold"/>
                <a:cs typeface="DejaVu Serif Bold"/>
                <a:sym typeface="DejaVu Serif Bold"/>
              </a:rPr>
              <a:t>3. Huấn luyện mô hình</a:t>
            </a:r>
          </a:p>
        </p:txBody>
      </p:sp>
      <p:sp>
        <p:nvSpPr>
          <p:cNvPr id="4" name="TextBox 4"/>
          <p:cNvSpPr txBox="1"/>
          <p:nvPr/>
        </p:nvSpPr>
        <p:spPr>
          <a:xfrm>
            <a:off x="1525678" y="2261761"/>
            <a:ext cx="14174230" cy="3354705"/>
          </a:xfrm>
          <a:prstGeom prst="rect">
            <a:avLst/>
          </a:prstGeom>
        </p:spPr>
        <p:txBody>
          <a:bodyPr lIns="0" tIns="0" rIns="0" bIns="0" rtlCol="0" anchor="t">
            <a:spAutoFit/>
          </a:bodyPr>
          <a:lstStyle/>
          <a:p>
            <a:pPr algn="just">
              <a:lnSpc>
                <a:spcPts val="3359"/>
              </a:lnSpc>
            </a:pPr>
            <a:r>
              <a:rPr lang="en-US" sz="2999">
                <a:solidFill>
                  <a:srgbClr val="E8B656"/>
                </a:solidFill>
                <a:latin typeface="Fraunces"/>
                <a:ea typeface="Fraunces"/>
                <a:cs typeface="Fraunces"/>
                <a:sym typeface="Fraunces"/>
              </a:rPr>
              <a:t>Giải pháp: </a:t>
            </a:r>
            <a:r>
              <a:rPr lang="en-US" sz="2999">
                <a:solidFill>
                  <a:srgbClr val="FF3131"/>
                </a:solidFill>
                <a:latin typeface="Fraunces"/>
                <a:ea typeface="Fraunces"/>
                <a:cs typeface="Fraunces"/>
                <a:sym typeface="Fraunces"/>
              </a:rPr>
              <a:t>Gradient Boosting</a:t>
            </a:r>
          </a:p>
          <a:p>
            <a:pPr marL="647698" lvl="1" indent="-323849" algn="just">
              <a:lnSpc>
                <a:spcPts val="3359"/>
              </a:lnSpc>
              <a:buFont typeface="Arial"/>
              <a:buChar char="•"/>
            </a:pPr>
            <a:r>
              <a:rPr lang="en-US" sz="2999">
                <a:solidFill>
                  <a:srgbClr val="FFFFFF"/>
                </a:solidFill>
                <a:latin typeface="Fraunces"/>
                <a:ea typeface="Fraunces"/>
                <a:cs typeface="Fraunces"/>
                <a:sym typeface="Fraunces"/>
              </a:rPr>
              <a:t>Thuộc nhóm ensemble learning</a:t>
            </a:r>
          </a:p>
          <a:p>
            <a:pPr marL="647698" lvl="1" indent="-323849" algn="just">
              <a:lnSpc>
                <a:spcPts val="3359"/>
              </a:lnSpc>
              <a:buFont typeface="Arial"/>
              <a:buChar char="•"/>
            </a:pPr>
            <a:r>
              <a:rPr lang="en-US" sz="2999">
                <a:solidFill>
                  <a:srgbClr val="FFFFFF"/>
                </a:solidFill>
                <a:latin typeface="Fraunces"/>
                <a:ea typeface="Fraunces"/>
                <a:cs typeface="Fraunces"/>
                <a:sym typeface="Fraunces"/>
              </a:rPr>
              <a:t>Kết hợp nhiều mô hình yếu để tạo ra mô hình mạnh có độ chính xác cao.</a:t>
            </a:r>
          </a:p>
          <a:p>
            <a:pPr marL="647698" lvl="1" indent="-323849" algn="just">
              <a:lnSpc>
                <a:spcPts val="3359"/>
              </a:lnSpc>
              <a:buFont typeface="Arial"/>
              <a:buChar char="•"/>
            </a:pPr>
            <a:r>
              <a:rPr lang="en-US" sz="2999">
                <a:solidFill>
                  <a:srgbClr val="FFFFFF"/>
                </a:solidFill>
                <a:latin typeface="Fraunces"/>
                <a:ea typeface="Fraunces"/>
                <a:cs typeface="Fraunces"/>
                <a:sym typeface="Fraunces"/>
              </a:rPr>
              <a:t>Ưu điểm:</a:t>
            </a:r>
          </a:p>
          <a:p>
            <a:pPr marL="1295397" lvl="2" indent="-431799" algn="just">
              <a:lnSpc>
                <a:spcPts val="3359"/>
              </a:lnSpc>
              <a:buFont typeface="Arial"/>
              <a:buChar char="⚬"/>
            </a:pPr>
            <a:r>
              <a:rPr lang="en-US" sz="2999">
                <a:solidFill>
                  <a:srgbClr val="FFFFFF"/>
                </a:solidFill>
                <a:latin typeface="Fraunces"/>
                <a:ea typeface="Fraunces"/>
                <a:cs typeface="Fraunces"/>
                <a:sym typeface="Fraunces"/>
              </a:rPr>
              <a:t>Mô hình rất mạnh, thường hiệu quả cao nhất trên dữ liệu tabular</a:t>
            </a:r>
          </a:p>
          <a:p>
            <a:pPr marL="1295397" lvl="2" indent="-431799" algn="just">
              <a:lnSpc>
                <a:spcPts val="3359"/>
              </a:lnSpc>
              <a:buFont typeface="Arial"/>
              <a:buChar char="⚬"/>
            </a:pPr>
            <a:r>
              <a:rPr lang="en-US" sz="2999">
                <a:solidFill>
                  <a:srgbClr val="FFFFFF"/>
                </a:solidFill>
                <a:latin typeface="Fraunces"/>
                <a:ea typeface="Fraunces"/>
                <a:cs typeface="Fraunces"/>
                <a:sym typeface="Fraunces"/>
              </a:rPr>
              <a:t>Bắt được quan hệ phi tuyến và tương tác giữa các biến</a:t>
            </a:r>
          </a:p>
          <a:p>
            <a:pPr marL="1295397" lvl="2" indent="-431799" algn="just">
              <a:lnSpc>
                <a:spcPts val="3359"/>
              </a:lnSpc>
              <a:buFont typeface="Arial"/>
              <a:buChar char="⚬"/>
            </a:pPr>
            <a:r>
              <a:rPr lang="en-US" sz="2999">
                <a:solidFill>
                  <a:srgbClr val="FEF2F4"/>
                </a:solidFill>
                <a:latin typeface="Fraunces"/>
                <a:ea typeface="Fraunces"/>
                <a:cs typeface="Fraunces"/>
                <a:sym typeface="Fraunces"/>
              </a:rPr>
              <a:t>Có thể mở rộng để dự đoán quantile → dùng cho prediction intervals</a:t>
            </a:r>
          </a:p>
          <a:p>
            <a:pPr algn="just">
              <a:lnSpc>
                <a:spcPts val="3359"/>
              </a:lnSpc>
            </a:pPr>
            <a:endParaRPr lang="en-US" sz="2999">
              <a:solidFill>
                <a:srgbClr val="FEF2F4"/>
              </a:solidFill>
              <a:latin typeface="Fraunces"/>
              <a:ea typeface="Fraunces"/>
              <a:cs typeface="Fraunces"/>
              <a:sym typeface="Fraunce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7822791">
            <a:off x="15161635" y="3007935"/>
            <a:ext cx="16756192" cy="16756192"/>
          </a:xfrm>
          <a:custGeom>
            <a:avLst/>
            <a:gdLst/>
            <a:ahLst/>
            <a:cxnLst/>
            <a:rect l="l" t="t" r="r" b="b"/>
            <a:pathLst>
              <a:path w="16756192" h="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63913" y="1209675"/>
            <a:ext cx="11014766" cy="729615"/>
          </a:xfrm>
          <a:prstGeom prst="rect">
            <a:avLst/>
          </a:prstGeom>
        </p:spPr>
        <p:txBody>
          <a:bodyPr lIns="0" tIns="0" rIns="0" bIns="0" rtlCol="0" anchor="t">
            <a:spAutoFit/>
          </a:bodyPr>
          <a:lstStyle/>
          <a:p>
            <a:pPr algn="l">
              <a:lnSpc>
                <a:spcPts val="5280"/>
              </a:lnSpc>
            </a:pPr>
            <a:r>
              <a:rPr lang="en-US" sz="6000" b="1" spc="-378">
                <a:solidFill>
                  <a:srgbClr val="FFFFFF"/>
                </a:solidFill>
                <a:latin typeface="DejaVu Serif Bold"/>
                <a:ea typeface="DejaVu Serif Bold"/>
                <a:cs typeface="DejaVu Serif Bold"/>
                <a:sym typeface="DejaVu Serif Bold"/>
              </a:rPr>
              <a:t>3. Huấn luyện mô hình</a:t>
            </a:r>
          </a:p>
        </p:txBody>
      </p:sp>
      <p:sp>
        <p:nvSpPr>
          <p:cNvPr id="5" name="TextBox 5"/>
          <p:cNvSpPr txBox="1"/>
          <p:nvPr/>
        </p:nvSpPr>
        <p:spPr>
          <a:xfrm>
            <a:off x="2056885" y="6115140"/>
            <a:ext cx="14174230" cy="2097405"/>
          </a:xfrm>
          <a:prstGeom prst="rect">
            <a:avLst/>
          </a:prstGeom>
        </p:spPr>
        <p:txBody>
          <a:bodyPr lIns="0" tIns="0" rIns="0" bIns="0" rtlCol="0" anchor="t">
            <a:spAutoFit/>
          </a:bodyPr>
          <a:lstStyle/>
          <a:p>
            <a:pPr algn="just">
              <a:lnSpc>
                <a:spcPts val="3359"/>
              </a:lnSpc>
            </a:pPr>
            <a:r>
              <a:rPr lang="en-US" sz="2999">
                <a:solidFill>
                  <a:srgbClr val="FEF2F4"/>
                </a:solidFill>
                <a:latin typeface="Fraunces"/>
                <a:ea typeface="Fraunces"/>
                <a:cs typeface="Fraunces"/>
                <a:sym typeface="Fraunces"/>
              </a:rPr>
              <a:t> Vì bài toán yêu cầu dự đoán khoảng giá, cần khả năng dự đoán phân vị</a:t>
            </a:r>
          </a:p>
          <a:p>
            <a:pPr algn="just">
              <a:lnSpc>
                <a:spcPts val="3359"/>
              </a:lnSpc>
            </a:pPr>
            <a:r>
              <a:rPr lang="en-US" sz="2999">
                <a:solidFill>
                  <a:srgbClr val="FEF2F4"/>
                </a:solidFill>
                <a:latin typeface="Fraunces"/>
                <a:ea typeface="Fraunces"/>
                <a:cs typeface="Fraunces"/>
                <a:sym typeface="Fraunces"/>
              </a:rPr>
              <a:t>→ LightGBM và HistGBR hỗ trợ tốt yêu cầu này, trong khi XGBoost cần cài đặt phức tạp hơn, còn CatBoost chưa hỗ trợ tốt cho quantile.</a:t>
            </a:r>
          </a:p>
          <a:p>
            <a:pPr algn="just">
              <a:lnSpc>
                <a:spcPts val="3359"/>
              </a:lnSpc>
            </a:pPr>
            <a:endParaRPr lang="en-US" sz="2999">
              <a:solidFill>
                <a:srgbClr val="FEF2F4"/>
              </a:solidFill>
              <a:latin typeface="Fraunces"/>
              <a:ea typeface="Fraunces"/>
              <a:cs typeface="Fraunces"/>
              <a:sym typeface="Fraunces"/>
            </a:endParaRPr>
          </a:p>
          <a:p>
            <a:pPr algn="just">
              <a:lnSpc>
                <a:spcPts val="3359"/>
              </a:lnSpc>
            </a:pPr>
            <a:endParaRPr lang="en-US" sz="2999">
              <a:solidFill>
                <a:srgbClr val="FEF2F4"/>
              </a:solidFill>
              <a:latin typeface="Fraunces"/>
              <a:ea typeface="Fraunces"/>
              <a:cs typeface="Fraunces"/>
              <a:sym typeface="Fraunces"/>
            </a:endParaRPr>
          </a:p>
        </p:txBody>
      </p:sp>
      <p:graphicFrame>
        <p:nvGraphicFramePr>
          <p:cNvPr id="7" name="Table 6">
            <a:extLst>
              <a:ext uri="{FF2B5EF4-FFF2-40B4-BE49-F238E27FC236}">
                <a16:creationId xmlns:a16="http://schemas.microsoft.com/office/drawing/2014/main" id="{86AB3608-58DD-C495-B21F-5A0A5FE69256}"/>
              </a:ext>
            </a:extLst>
          </p:cNvPr>
          <p:cNvGraphicFramePr>
            <a:graphicFrameLocks noGrp="1"/>
          </p:cNvGraphicFramePr>
          <p:nvPr>
            <p:extLst>
              <p:ext uri="{D42A27DB-BD31-4B8C-83A1-F6EECF244321}">
                <p14:modId xmlns:p14="http://schemas.microsoft.com/office/powerpoint/2010/main" val="2690134734"/>
              </p:ext>
            </p:extLst>
          </p:nvPr>
        </p:nvGraphicFramePr>
        <p:xfrm>
          <a:off x="2438400" y="2476504"/>
          <a:ext cx="12801600" cy="3015692"/>
        </p:xfrm>
        <a:graphic>
          <a:graphicData uri="http://schemas.openxmlformats.org/drawingml/2006/table">
            <a:tbl>
              <a:tblPr/>
              <a:tblGrid>
                <a:gridCol w="6400800">
                  <a:extLst>
                    <a:ext uri="{9D8B030D-6E8A-4147-A177-3AD203B41FA5}">
                      <a16:colId xmlns:a16="http://schemas.microsoft.com/office/drawing/2014/main" val="3744876457"/>
                    </a:ext>
                  </a:extLst>
                </a:gridCol>
                <a:gridCol w="6400800">
                  <a:extLst>
                    <a:ext uri="{9D8B030D-6E8A-4147-A177-3AD203B41FA5}">
                      <a16:colId xmlns:a16="http://schemas.microsoft.com/office/drawing/2014/main" val="45151211"/>
                    </a:ext>
                  </a:extLst>
                </a:gridCol>
              </a:tblGrid>
              <a:tr h="636117">
                <a:tc>
                  <a:txBody>
                    <a:bodyPr/>
                    <a:lstStyle/>
                    <a:p>
                      <a:pPr>
                        <a:buNone/>
                      </a:pPr>
                      <a:r>
                        <a:rPr lang="en-US" sz="3200" b="1" dirty="0" err="1">
                          <a:effectLst/>
                        </a:rPr>
                        <a:t>Mô</a:t>
                      </a:r>
                      <a:r>
                        <a:rPr lang="en-US" sz="3200" b="1" dirty="0">
                          <a:effectLst/>
                        </a:rPr>
                        <a:t> </a:t>
                      </a:r>
                      <a:r>
                        <a:rPr lang="en-US" sz="3200" b="1" dirty="0" err="1">
                          <a:effectLst/>
                        </a:rPr>
                        <a:t>hình</a:t>
                      </a:r>
                      <a:endParaRPr lang="en-US" sz="3200" b="1" dirty="0">
                        <a:effectLst/>
                      </a:endParaRP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pPr>
                        <a:buNone/>
                      </a:pPr>
                      <a:r>
                        <a:rPr lang="vi-VN" sz="3200" b="1" dirty="0">
                          <a:effectLst/>
                        </a:rPr>
                        <a:t>Ưu điểm tốc độ</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690810247"/>
                  </a:ext>
                </a:extLst>
              </a:tr>
              <a:tr h="1248699">
                <a:tc>
                  <a:txBody>
                    <a:bodyPr/>
                    <a:lstStyle/>
                    <a:p>
                      <a:pPr>
                        <a:buNone/>
                      </a:pPr>
                      <a:r>
                        <a:rPr lang="en-US" sz="3200" b="1" dirty="0" err="1">
                          <a:effectLst/>
                        </a:rPr>
                        <a:t>LightGBM</a:t>
                      </a:r>
                      <a:endParaRPr lang="en-US" sz="3200" b="1" dirty="0">
                        <a:effectLst/>
                      </a:endParaRP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pPr>
                        <a:buNone/>
                      </a:pPr>
                      <a:r>
                        <a:rPr lang="en-US" sz="3200" dirty="0" err="1">
                          <a:effectLst/>
                        </a:rPr>
                        <a:t>Cực</a:t>
                      </a:r>
                      <a:r>
                        <a:rPr lang="en-US" sz="3200" dirty="0">
                          <a:effectLst/>
                        </a:rPr>
                        <a:t> </a:t>
                      </a:r>
                      <a:r>
                        <a:rPr lang="en-US" sz="3200" dirty="0" err="1">
                          <a:effectLst/>
                        </a:rPr>
                        <a:t>nhanh</a:t>
                      </a:r>
                      <a:r>
                        <a:rPr lang="en-US" sz="3200" dirty="0">
                          <a:effectLst/>
                        </a:rPr>
                        <a:t> </a:t>
                      </a:r>
                      <a:r>
                        <a:rPr lang="en-US" sz="3200" dirty="0" err="1">
                          <a:effectLst/>
                        </a:rPr>
                        <a:t>nhờ</a:t>
                      </a:r>
                      <a:r>
                        <a:rPr lang="en-US" sz="3200" dirty="0">
                          <a:effectLst/>
                        </a:rPr>
                        <a:t> Histogram-based splitting </a:t>
                      </a:r>
                      <a:r>
                        <a:rPr lang="en-US" sz="3200" dirty="0" err="1">
                          <a:effectLst/>
                        </a:rPr>
                        <a:t>và</a:t>
                      </a:r>
                      <a:r>
                        <a:rPr lang="en-US" sz="3200" dirty="0">
                          <a:effectLst/>
                        </a:rPr>
                        <a:t> Leaf-wise tree growth</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165125730"/>
                  </a:ext>
                </a:extLst>
              </a:tr>
              <a:tr h="1130876">
                <a:tc>
                  <a:txBody>
                    <a:bodyPr/>
                    <a:lstStyle/>
                    <a:p>
                      <a:pPr>
                        <a:buNone/>
                      </a:pPr>
                      <a:r>
                        <a:rPr lang="en-US" sz="3200" b="1">
                          <a:effectLst/>
                        </a:rPr>
                        <a:t>HistGradientBoostingRegressor</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pPr>
                        <a:buNone/>
                      </a:pPr>
                      <a:r>
                        <a:rPr lang="vi-VN" sz="3200" dirty="0">
                          <a:effectLst/>
                        </a:rPr>
                        <a:t>Cũng dùng </a:t>
                      </a:r>
                      <a:r>
                        <a:rPr lang="vi-VN" sz="3200" dirty="0" err="1">
                          <a:effectLst/>
                        </a:rPr>
                        <a:t>histogram</a:t>
                      </a:r>
                      <a:r>
                        <a:rPr lang="vi-VN" sz="3200" dirty="0">
                          <a:effectLst/>
                        </a:rPr>
                        <a:t>, tối ưu tốt cho dữ liệu vừa đến lớn</a:t>
                      </a:r>
                    </a:p>
                  </a:txBody>
                  <a:tcPr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880013892"/>
                  </a:ext>
                </a:extLst>
              </a:tr>
            </a:tbl>
          </a:graphicData>
        </a:graphic>
      </p:graphicFrame>
      <p:sp>
        <p:nvSpPr>
          <p:cNvPr id="8" name="Rectangle 1">
            <a:extLst>
              <a:ext uri="{FF2B5EF4-FFF2-40B4-BE49-F238E27FC236}">
                <a16:creationId xmlns:a16="http://schemas.microsoft.com/office/drawing/2014/main" id="{D9E1952D-639F-CDD1-22EA-F24F0B4CB7B2}"/>
              </a:ext>
            </a:extLst>
          </p:cNvPr>
          <p:cNvSpPr>
            <a:spLocks noChangeArrowheads="1"/>
          </p:cNvSpPr>
          <p:nvPr/>
        </p:nvSpPr>
        <p:spPr bwMode="auto">
          <a:xfrm>
            <a:off x="457200" y="25622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7822791">
            <a:off x="15161635" y="3007935"/>
            <a:ext cx="16756192" cy="16756192"/>
          </a:xfrm>
          <a:custGeom>
            <a:avLst/>
            <a:gdLst/>
            <a:ahLst/>
            <a:cxnLst/>
            <a:rect l="l" t="t" r="r" b="b"/>
            <a:pathLst>
              <a:path w="16756192" h="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63913" y="1209675"/>
            <a:ext cx="11014766" cy="729615"/>
          </a:xfrm>
          <a:prstGeom prst="rect">
            <a:avLst/>
          </a:prstGeom>
        </p:spPr>
        <p:txBody>
          <a:bodyPr lIns="0" tIns="0" rIns="0" bIns="0" rtlCol="0" anchor="t">
            <a:spAutoFit/>
          </a:bodyPr>
          <a:lstStyle/>
          <a:p>
            <a:pPr algn="l">
              <a:lnSpc>
                <a:spcPts val="5280"/>
              </a:lnSpc>
            </a:pPr>
            <a:r>
              <a:rPr lang="en-US" sz="6000" b="1" spc="-378">
                <a:solidFill>
                  <a:srgbClr val="FFFFFF"/>
                </a:solidFill>
                <a:latin typeface="DejaVu Serif Bold"/>
                <a:ea typeface="DejaVu Serif Bold"/>
                <a:cs typeface="DejaVu Serif Bold"/>
                <a:sym typeface="DejaVu Serif Bold"/>
              </a:rPr>
              <a:t>3. Huấn luyện mô hình</a:t>
            </a:r>
          </a:p>
        </p:txBody>
      </p:sp>
      <p:sp>
        <p:nvSpPr>
          <p:cNvPr id="4" name="TextBox 4"/>
          <p:cNvSpPr txBox="1"/>
          <p:nvPr/>
        </p:nvSpPr>
        <p:spPr>
          <a:xfrm>
            <a:off x="2280309" y="2205210"/>
            <a:ext cx="14174230" cy="3354705"/>
          </a:xfrm>
          <a:prstGeom prst="rect">
            <a:avLst/>
          </a:prstGeom>
        </p:spPr>
        <p:txBody>
          <a:bodyPr lIns="0" tIns="0" rIns="0" bIns="0" rtlCol="0" anchor="t">
            <a:spAutoFit/>
          </a:bodyPr>
          <a:lstStyle/>
          <a:p>
            <a:pPr algn="just">
              <a:lnSpc>
                <a:spcPts val="3359"/>
              </a:lnSpc>
            </a:pPr>
            <a:r>
              <a:rPr lang="en-US" sz="2999">
                <a:solidFill>
                  <a:srgbClr val="FEF2F4"/>
                </a:solidFill>
                <a:latin typeface="Fraunces"/>
                <a:ea typeface="Fraunces"/>
                <a:cs typeface="Fraunces"/>
                <a:sym typeface="Fraunces"/>
              </a:rPr>
              <a:t>Voting Regressor</a:t>
            </a:r>
          </a:p>
          <a:p>
            <a:pPr marL="647698" lvl="1" indent="-323849" algn="just">
              <a:lnSpc>
                <a:spcPts val="3359"/>
              </a:lnSpc>
              <a:buFont typeface="Arial"/>
              <a:buChar char="•"/>
            </a:pPr>
            <a:r>
              <a:rPr lang="en-US" sz="2999">
                <a:solidFill>
                  <a:srgbClr val="FEF2F4"/>
                </a:solidFill>
                <a:latin typeface="Fraunces"/>
                <a:ea typeface="Fraunces"/>
                <a:cs typeface="Fraunces"/>
                <a:sym typeface="Fraunces"/>
              </a:rPr>
              <a:t>Kỹ thuật tổng hợp (ensemble) để kết hợp nhiều mô hình dự đoán khác nhau.</a:t>
            </a:r>
          </a:p>
          <a:p>
            <a:pPr marL="647698" lvl="1" indent="-323849" algn="just">
              <a:lnSpc>
                <a:spcPts val="3359"/>
              </a:lnSpc>
              <a:buFont typeface="Arial"/>
              <a:buChar char="•"/>
            </a:pPr>
            <a:r>
              <a:rPr lang="en-US" sz="2999">
                <a:solidFill>
                  <a:srgbClr val="FEF2F4"/>
                </a:solidFill>
                <a:latin typeface="Fraunces"/>
                <a:ea typeface="Fraunces"/>
                <a:cs typeface="Fraunces"/>
                <a:sym typeface="Fraunces"/>
              </a:rPr>
              <a:t>Đầu ra là trung bình dự đoán từ nhiều mô hình thành phần.</a:t>
            </a:r>
          </a:p>
          <a:p>
            <a:pPr marL="647698" lvl="1" indent="-323849" algn="just">
              <a:lnSpc>
                <a:spcPts val="3359"/>
              </a:lnSpc>
              <a:buFont typeface="Arial"/>
              <a:buChar char="•"/>
            </a:pPr>
            <a:r>
              <a:rPr lang="en-US" sz="2999">
                <a:solidFill>
                  <a:srgbClr val="FEF2F4"/>
                </a:solidFill>
                <a:latin typeface="Fraunces"/>
                <a:ea typeface="Fraunces"/>
                <a:cs typeface="Fraunces"/>
                <a:sym typeface="Fraunces"/>
              </a:rPr>
              <a:t>Giúp:</a:t>
            </a:r>
          </a:p>
          <a:p>
            <a:pPr marL="1295397" lvl="2" indent="-431799" algn="just">
              <a:lnSpc>
                <a:spcPts val="3359"/>
              </a:lnSpc>
              <a:buFont typeface="Arial"/>
              <a:buChar char="⚬"/>
            </a:pPr>
            <a:r>
              <a:rPr lang="en-US" sz="2999">
                <a:solidFill>
                  <a:srgbClr val="FEF2F4"/>
                </a:solidFill>
                <a:latin typeface="Fraunces"/>
                <a:ea typeface="Fraunces"/>
                <a:cs typeface="Fraunces"/>
                <a:sym typeface="Fraunces"/>
              </a:rPr>
              <a:t>Tăng tính ổn định</a:t>
            </a:r>
          </a:p>
          <a:p>
            <a:pPr marL="1295397" lvl="2" indent="-431799" algn="just">
              <a:lnSpc>
                <a:spcPts val="3359"/>
              </a:lnSpc>
              <a:buFont typeface="Arial"/>
              <a:buChar char="⚬"/>
            </a:pPr>
            <a:r>
              <a:rPr lang="en-US" sz="2999">
                <a:solidFill>
                  <a:srgbClr val="FEF2F4"/>
                </a:solidFill>
                <a:latin typeface="Fraunces"/>
                <a:ea typeface="Fraunces"/>
                <a:cs typeface="Fraunces"/>
                <a:sym typeface="Fraunces"/>
              </a:rPr>
              <a:t>Giảm sai số</a:t>
            </a:r>
          </a:p>
          <a:p>
            <a:pPr marL="1295397" lvl="2" indent="-431799" algn="just">
              <a:lnSpc>
                <a:spcPts val="3359"/>
              </a:lnSpc>
              <a:buFont typeface="Arial"/>
              <a:buChar char="⚬"/>
            </a:pPr>
            <a:r>
              <a:rPr lang="en-US" sz="2999">
                <a:solidFill>
                  <a:srgbClr val="FEF2F4"/>
                </a:solidFill>
                <a:latin typeface="Fraunces"/>
                <a:ea typeface="Fraunces"/>
                <a:cs typeface="Fraunces"/>
                <a:sym typeface="Fraunces"/>
              </a:rPr>
              <a:t>Tránh phụ thuộc vào một mô hình đơn lẻ</a:t>
            </a:r>
          </a:p>
          <a:p>
            <a:pPr algn="just">
              <a:lnSpc>
                <a:spcPts val="3359"/>
              </a:lnSpc>
            </a:pPr>
            <a:endParaRPr lang="en-US" sz="2999">
              <a:solidFill>
                <a:srgbClr val="FEF2F4"/>
              </a:solidFill>
              <a:latin typeface="Fraunces"/>
              <a:ea typeface="Fraunces"/>
              <a:cs typeface="Fraunces"/>
              <a:sym typeface="Fraunce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518</Words>
  <Application>Microsoft Office PowerPoint</Application>
  <PresentationFormat>Custom</PresentationFormat>
  <Paragraphs>70</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 Unicode Bold</vt:lpstr>
      <vt:lpstr>Arial Unicode</vt:lpstr>
      <vt:lpstr>Fraunces</vt:lpstr>
      <vt:lpstr>Arial</vt:lpstr>
      <vt:lpstr>DejaVu Serif Bold</vt:lpstr>
      <vt:lpstr>Calibri</vt:lpstr>
      <vt:lpstr>Montserrat Bold</vt:lpstr>
      <vt:lpstr>Fraunces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IDA</dc:title>
  <cp:lastModifiedBy>LÊ ĐẠI HOÀ</cp:lastModifiedBy>
  <cp:revision>2</cp:revision>
  <dcterms:created xsi:type="dcterms:W3CDTF">2006-08-16T00:00:00Z</dcterms:created>
  <dcterms:modified xsi:type="dcterms:W3CDTF">2025-07-18T15:41:05Z</dcterms:modified>
  <dc:identifier>DAGtg4T9xE0</dc:identifier>
</cp:coreProperties>
</file>